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39"/>
  </p:notesMasterIdLst>
  <p:handoutMasterIdLst>
    <p:handoutMasterId r:id="rId40"/>
  </p:handoutMasterIdLst>
  <p:sldIdLst>
    <p:sldId id="292" r:id="rId5"/>
    <p:sldId id="294" r:id="rId6"/>
    <p:sldId id="355" r:id="rId7"/>
    <p:sldId id="359" r:id="rId8"/>
    <p:sldId id="358" r:id="rId9"/>
    <p:sldId id="324" r:id="rId10"/>
    <p:sldId id="327" r:id="rId11"/>
    <p:sldId id="364" r:id="rId12"/>
    <p:sldId id="363" r:id="rId13"/>
    <p:sldId id="367" r:id="rId14"/>
    <p:sldId id="365" r:id="rId15"/>
    <p:sldId id="366" r:id="rId16"/>
    <p:sldId id="368" r:id="rId17"/>
    <p:sldId id="329" r:id="rId18"/>
    <p:sldId id="340" r:id="rId19"/>
    <p:sldId id="331" r:id="rId20"/>
    <p:sldId id="342" r:id="rId21"/>
    <p:sldId id="369" r:id="rId22"/>
    <p:sldId id="370" r:id="rId23"/>
    <p:sldId id="332" r:id="rId24"/>
    <p:sldId id="333" r:id="rId25"/>
    <p:sldId id="343" r:id="rId26"/>
    <p:sldId id="334" r:id="rId27"/>
    <p:sldId id="350" r:id="rId28"/>
    <p:sldId id="372" r:id="rId29"/>
    <p:sldId id="373" r:id="rId30"/>
    <p:sldId id="352" r:id="rId31"/>
    <p:sldId id="353" r:id="rId32"/>
    <p:sldId id="354" r:id="rId33"/>
    <p:sldId id="344" r:id="rId34"/>
    <p:sldId id="371" r:id="rId35"/>
    <p:sldId id="357" r:id="rId36"/>
    <p:sldId id="356" r:id="rId37"/>
    <p:sldId id="293" r:id="rId38"/>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8B0D"/>
    <a:srgbClr val="1E5082"/>
    <a:srgbClr val="F3E068"/>
    <a:srgbClr val="003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39" autoAdjust="0"/>
  </p:normalViewPr>
  <p:slideViewPr>
    <p:cSldViewPr snapToGrid="0">
      <p:cViewPr varScale="1">
        <p:scale>
          <a:sx n="63" d="100"/>
          <a:sy n="63" d="100"/>
        </p:scale>
        <p:origin x="764" y="44"/>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Foglio1!$B$1</c:f>
              <c:strCache>
                <c:ptCount val="1"/>
                <c:pt idx="0">
                  <c:v>EOSS 0 e 1</c:v>
                </c:pt>
              </c:strCache>
            </c:strRef>
          </c:tx>
          <c:spPr>
            <a:solidFill>
              <a:schemeClr val="accent1"/>
            </a:solidFill>
            <a:ln>
              <a:solidFill>
                <a:srgbClr val="AA9ECD"/>
              </a:solidFill>
            </a:ln>
            <a:effectLst/>
          </c:spPr>
          <c:invertIfNegative val="0"/>
          <c:cat>
            <c:strRef>
              <c:f>Foglio1!$A$2:$A$3</c:f>
              <c:strCache>
                <c:ptCount val="2"/>
                <c:pt idx="0">
                  <c:v>Complicanze maggiori</c:v>
                </c:pt>
                <c:pt idx="1">
                  <c:v>Qulsiasi complicanza</c:v>
                </c:pt>
              </c:strCache>
            </c:strRef>
          </c:cat>
          <c:val>
            <c:numRef>
              <c:f>Foglio1!$B$2:$B$3</c:f>
              <c:numCache>
                <c:formatCode>General</c:formatCode>
                <c:ptCount val="2"/>
                <c:pt idx="0">
                  <c:v>2.5</c:v>
                </c:pt>
                <c:pt idx="1">
                  <c:v>2.9</c:v>
                </c:pt>
              </c:numCache>
            </c:numRef>
          </c:val>
          <c:extLst>
            <c:ext xmlns:c16="http://schemas.microsoft.com/office/drawing/2014/chart" uri="{C3380CC4-5D6E-409C-BE32-E72D297353CC}">
              <c16:uniqueId val="{00000000-CD35-4955-8485-EACF7D57EBF9}"/>
            </c:ext>
          </c:extLst>
        </c:ser>
        <c:ser>
          <c:idx val="1"/>
          <c:order val="1"/>
          <c:tx>
            <c:strRef>
              <c:f>Foglio1!$C$1</c:f>
              <c:strCache>
                <c:ptCount val="1"/>
                <c:pt idx="0">
                  <c:v>EOSS 2</c:v>
                </c:pt>
              </c:strCache>
            </c:strRef>
          </c:tx>
          <c:spPr>
            <a:solidFill>
              <a:schemeClr val="accent2"/>
            </a:solidFill>
            <a:ln>
              <a:noFill/>
            </a:ln>
            <a:effectLst/>
          </c:spPr>
          <c:invertIfNegative val="0"/>
          <c:cat>
            <c:strRef>
              <c:f>Foglio1!$A$2:$A$3</c:f>
              <c:strCache>
                <c:ptCount val="2"/>
                <c:pt idx="0">
                  <c:v>Complicanze maggiori</c:v>
                </c:pt>
                <c:pt idx="1">
                  <c:v>Qulsiasi complicanza</c:v>
                </c:pt>
              </c:strCache>
            </c:strRef>
          </c:cat>
          <c:val>
            <c:numRef>
              <c:f>Foglio1!$C$2:$C$3</c:f>
              <c:numCache>
                <c:formatCode>General</c:formatCode>
                <c:ptCount val="2"/>
                <c:pt idx="0">
                  <c:v>3.4</c:v>
                </c:pt>
                <c:pt idx="1">
                  <c:v>4.0999999999999996</c:v>
                </c:pt>
              </c:numCache>
            </c:numRef>
          </c:val>
          <c:extLst>
            <c:ext xmlns:c16="http://schemas.microsoft.com/office/drawing/2014/chart" uri="{C3380CC4-5D6E-409C-BE32-E72D297353CC}">
              <c16:uniqueId val="{00000001-CD35-4955-8485-EACF7D57EBF9}"/>
            </c:ext>
          </c:extLst>
        </c:ser>
        <c:ser>
          <c:idx val="2"/>
          <c:order val="2"/>
          <c:tx>
            <c:strRef>
              <c:f>Foglio1!$D$1</c:f>
              <c:strCache>
                <c:ptCount val="1"/>
                <c:pt idx="0">
                  <c:v>EOSS 3</c:v>
                </c:pt>
              </c:strCache>
            </c:strRef>
          </c:tx>
          <c:spPr>
            <a:solidFill>
              <a:schemeClr val="accent3"/>
            </a:solidFill>
            <a:ln>
              <a:noFill/>
            </a:ln>
            <a:effectLst/>
          </c:spPr>
          <c:invertIfNegative val="0"/>
          <c:cat>
            <c:strRef>
              <c:f>Foglio1!$A$2:$A$3</c:f>
              <c:strCache>
                <c:ptCount val="2"/>
                <c:pt idx="0">
                  <c:v>Complicanze maggiori</c:v>
                </c:pt>
                <c:pt idx="1">
                  <c:v>Qulsiasi complicanza</c:v>
                </c:pt>
              </c:strCache>
            </c:strRef>
          </c:cat>
          <c:val>
            <c:numRef>
              <c:f>Foglio1!$D$2:$D$3</c:f>
              <c:numCache>
                <c:formatCode>General</c:formatCode>
                <c:ptCount val="2"/>
                <c:pt idx="0">
                  <c:v>5.3</c:v>
                </c:pt>
                <c:pt idx="1">
                  <c:v>6.3</c:v>
                </c:pt>
              </c:numCache>
            </c:numRef>
          </c:val>
          <c:extLst>
            <c:ext xmlns:c16="http://schemas.microsoft.com/office/drawing/2014/chart" uri="{C3380CC4-5D6E-409C-BE32-E72D297353CC}">
              <c16:uniqueId val="{00000002-CD35-4955-8485-EACF7D57EBF9}"/>
            </c:ext>
          </c:extLst>
        </c:ser>
        <c:ser>
          <c:idx val="3"/>
          <c:order val="3"/>
          <c:tx>
            <c:strRef>
              <c:f>Foglio1!$E$1</c:f>
              <c:strCache>
                <c:ptCount val="1"/>
                <c:pt idx="0">
                  <c:v>EOSS 4</c:v>
                </c:pt>
              </c:strCache>
            </c:strRef>
          </c:tx>
          <c:spPr>
            <a:solidFill>
              <a:schemeClr val="accent4"/>
            </a:solidFill>
            <a:ln>
              <a:noFill/>
            </a:ln>
            <a:effectLst/>
          </c:spPr>
          <c:invertIfNegative val="0"/>
          <c:cat>
            <c:strRef>
              <c:f>Foglio1!$A$2:$A$3</c:f>
              <c:strCache>
                <c:ptCount val="2"/>
                <c:pt idx="0">
                  <c:v>Complicanze maggiori</c:v>
                </c:pt>
                <c:pt idx="1">
                  <c:v>Qulsiasi complicanza</c:v>
                </c:pt>
              </c:strCache>
            </c:strRef>
          </c:cat>
          <c:val>
            <c:numRef>
              <c:f>Foglio1!$E$2:$E$3</c:f>
              <c:numCache>
                <c:formatCode>General</c:formatCode>
                <c:ptCount val="2"/>
                <c:pt idx="0">
                  <c:v>6.8</c:v>
                </c:pt>
                <c:pt idx="1">
                  <c:v>8.1</c:v>
                </c:pt>
              </c:numCache>
            </c:numRef>
          </c:val>
          <c:extLst>
            <c:ext xmlns:c16="http://schemas.microsoft.com/office/drawing/2014/chart" uri="{C3380CC4-5D6E-409C-BE32-E72D297353CC}">
              <c16:uniqueId val="{00000003-CD35-4955-8485-EACF7D57EBF9}"/>
            </c:ext>
          </c:extLst>
        </c:ser>
        <c:dLbls>
          <c:showLegendKey val="0"/>
          <c:showVal val="0"/>
          <c:showCatName val="0"/>
          <c:showSerName val="0"/>
          <c:showPercent val="0"/>
          <c:showBubbleSize val="0"/>
        </c:dLbls>
        <c:gapWidth val="219"/>
        <c:overlap val="-27"/>
        <c:axId val="1468230992"/>
        <c:axId val="1468230576"/>
      </c:barChart>
      <c:catAx>
        <c:axId val="1468230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468230576"/>
        <c:crosses val="autoZero"/>
        <c:auto val="1"/>
        <c:lblAlgn val="ctr"/>
        <c:lblOffset val="100"/>
        <c:noMultiLvlLbl val="0"/>
      </c:catAx>
      <c:valAx>
        <c:axId val="1468230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crossAx val="1468230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11/05/2024</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11/05/2024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ctr" rtl="0" eaLnBrk="1" fontAlgn="t" latinLnBrk="0" hangingPunct="1">
              <a:spcBef>
                <a:spcPts val="0"/>
              </a:spcBef>
              <a:spcAft>
                <a:spcPts val="0"/>
              </a:spcAft>
            </a:pPr>
            <a:r>
              <a:rPr lang="it-IT" sz="1800" b="1" i="0" u="none" strike="noStrike" kern="1200" dirty="0">
                <a:solidFill>
                  <a:srgbClr val="000000"/>
                </a:solidFill>
                <a:effectLst/>
                <a:latin typeface="Calibri" panose="020F0502020204030204" pitchFamily="34" charset="0"/>
              </a:rPr>
              <a:t>0</a:t>
            </a:r>
            <a:endParaRPr lang="it-IT" sz="1800" b="0" i="0" u="none" strike="noStrike" dirty="0">
              <a:effectLst/>
              <a:latin typeface="Arial" panose="020B0604020202020204" pitchFamily="34" charset="0"/>
            </a:endParaRPr>
          </a:p>
          <a:p>
            <a:pPr marL="0" marR="0" indent="0" algn="l" rtl="0" eaLnBrk="1" fontAlgn="t" latinLnBrk="0" hangingPunct="1">
              <a:spcBef>
                <a:spcPts val="0"/>
              </a:spcBef>
              <a:spcAft>
                <a:spcPts val="0"/>
              </a:spcAft>
            </a:pPr>
            <a:r>
              <a:rPr lang="it-IT" sz="1800" b="0" i="0" u="none" strike="noStrike" kern="1200" dirty="0">
                <a:solidFill>
                  <a:srgbClr val="000000"/>
                </a:solidFill>
                <a:effectLst/>
                <a:latin typeface="Calibri" panose="020F0502020204030204" pitchFamily="34" charset="0"/>
              </a:rPr>
              <a:t>Nessun fattore di rischio associato all’obesità (p. es. pressione arteriosa, profilo lipidico, glicemia a digiuno ecc., nella norma), nessun sintomo, nessuna manifestazione psicopatologica, nessuna limitazione funzionale e/o alterazione dello stato di benessere;</a:t>
            </a:r>
            <a:endParaRPr lang="it-IT" sz="1800" b="0" i="0" u="none" strike="noStrike" dirty="0">
              <a:effectLst/>
              <a:latin typeface="Arial" panose="020B0604020202020204" pitchFamily="34" charset="0"/>
            </a:endParaRPr>
          </a:p>
          <a:p>
            <a:pPr marL="0" marR="0" indent="0" algn="ctr" rtl="0" eaLnBrk="1" fontAlgn="t" latinLnBrk="0" hangingPunct="1">
              <a:spcBef>
                <a:spcPts val="0"/>
              </a:spcBef>
              <a:spcAft>
                <a:spcPts val="0"/>
              </a:spcAft>
            </a:pPr>
            <a:r>
              <a:rPr lang="it-IT" sz="1800" b="1" i="0" u="none" strike="noStrike" kern="1200" dirty="0">
                <a:solidFill>
                  <a:srgbClr val="000000"/>
                </a:solidFill>
                <a:effectLst/>
                <a:latin typeface="Calibri" panose="020F0502020204030204" pitchFamily="34" charset="0"/>
              </a:rPr>
              <a:t>1</a:t>
            </a:r>
            <a:endParaRPr lang="it-IT" sz="1800" b="0" i="0" u="none" strike="noStrike" dirty="0">
              <a:effectLst/>
              <a:latin typeface="Arial" panose="020B0604020202020204" pitchFamily="34" charset="0"/>
            </a:endParaRPr>
          </a:p>
          <a:p>
            <a:pPr marL="0" marR="0" indent="0" algn="l" rtl="0" eaLnBrk="1" fontAlgn="t" latinLnBrk="0" hangingPunct="1">
              <a:spcBef>
                <a:spcPts val="0"/>
              </a:spcBef>
              <a:spcAft>
                <a:spcPts val="0"/>
              </a:spcAft>
            </a:pPr>
            <a:r>
              <a:rPr lang="it-IT" sz="1800" b="0" i="0" u="none" strike="noStrike" kern="1200" dirty="0">
                <a:solidFill>
                  <a:srgbClr val="000000"/>
                </a:solidFill>
                <a:effectLst/>
                <a:latin typeface="Calibri" panose="020F0502020204030204" pitchFamily="34" charset="0"/>
              </a:rPr>
              <a:t>Presenza di fattori di rischio cardiovascolari correlati all’obesità (p. e. ipertensione arteriosa borderline, alterata glicemia a digiuno, enzimi epatici alterati), lievi sintomi (p. es. dispnea per sforzi di moderata intensità, occasionali dolori dell’apparato muscoloscheletrico, astenia, ecc.), lievi alterazioni psicopatologiche, lievi limitazioni funzionali e/o lieve alterazione dello stato di benessere;</a:t>
            </a:r>
            <a:endParaRPr lang="it-IT" sz="1800" b="0" i="0" u="none" strike="noStrike" dirty="0">
              <a:effectLst/>
              <a:latin typeface="Arial" panose="020B0604020202020204" pitchFamily="34" charset="0"/>
            </a:endParaRPr>
          </a:p>
          <a:p>
            <a:pPr marL="0" marR="0" indent="0" algn="ctr" rtl="0" eaLnBrk="1" fontAlgn="t" latinLnBrk="0" hangingPunct="1">
              <a:spcBef>
                <a:spcPts val="0"/>
              </a:spcBef>
              <a:spcAft>
                <a:spcPts val="0"/>
              </a:spcAft>
            </a:pPr>
            <a:r>
              <a:rPr lang="it-IT" sz="1800" b="1" i="0" u="none" strike="noStrike" kern="1200" dirty="0">
                <a:solidFill>
                  <a:srgbClr val="000000"/>
                </a:solidFill>
                <a:effectLst/>
                <a:latin typeface="Calibri" panose="020F0502020204030204" pitchFamily="34" charset="0"/>
              </a:rPr>
              <a:t>2</a:t>
            </a:r>
            <a:endParaRPr lang="it-IT" sz="1800" b="0" i="0" u="none" strike="noStrike" dirty="0">
              <a:effectLst/>
              <a:latin typeface="Arial" panose="020B0604020202020204" pitchFamily="34" charset="0"/>
            </a:endParaRPr>
          </a:p>
          <a:p>
            <a:pPr marL="0" marR="0" indent="0" algn="l" rtl="0" eaLnBrk="1" fontAlgn="t" latinLnBrk="0" hangingPunct="1">
              <a:spcBef>
                <a:spcPts val="0"/>
              </a:spcBef>
              <a:spcAft>
                <a:spcPts val="0"/>
              </a:spcAft>
            </a:pPr>
            <a:r>
              <a:rPr lang="it-IT" sz="1800" b="0" i="0" u="none" strike="noStrike" kern="1200" dirty="0">
                <a:solidFill>
                  <a:srgbClr val="000000"/>
                </a:solidFill>
                <a:effectLst/>
                <a:latin typeface="Calibri" panose="020F0502020204030204" pitchFamily="34" charset="0"/>
              </a:rPr>
              <a:t>Presenza di patologie conclamate legate all’obesità (p. es. ipertensione arteriosa, diabete tipo 2, sindrome delle apnee notturne, osteoartriti, malattia da reflusso gastroesofageo, sindrome dell’ovaio policistico, sindromi ansioso-depressive, ecc.) moderate limitazioni nello svolgimento delle normali attività giornaliere, e/o dello stato di benessere;</a:t>
            </a:r>
            <a:endParaRPr lang="it-IT" sz="1800" b="0" i="0" u="none" strike="noStrike" dirty="0">
              <a:effectLst/>
              <a:latin typeface="Arial" panose="020B0604020202020204" pitchFamily="34" charset="0"/>
            </a:endParaRPr>
          </a:p>
          <a:p>
            <a:pPr marL="0" marR="0" indent="0" algn="ctr" rtl="0" eaLnBrk="1" fontAlgn="t" latinLnBrk="0" hangingPunct="1">
              <a:spcBef>
                <a:spcPts val="0"/>
              </a:spcBef>
              <a:spcAft>
                <a:spcPts val="0"/>
              </a:spcAft>
            </a:pPr>
            <a:r>
              <a:rPr lang="it-IT" sz="1800" b="1" i="0" u="none" strike="noStrike" kern="1200" dirty="0">
                <a:solidFill>
                  <a:srgbClr val="000000"/>
                </a:solidFill>
                <a:effectLst/>
                <a:latin typeface="Calibri" panose="020F0502020204030204" pitchFamily="34" charset="0"/>
              </a:rPr>
              <a:t>3</a:t>
            </a:r>
            <a:endParaRPr lang="it-IT" sz="1800" b="0" i="0" u="none" strike="noStrike" dirty="0">
              <a:effectLst/>
              <a:latin typeface="Arial" panose="020B0604020202020204" pitchFamily="34" charset="0"/>
            </a:endParaRPr>
          </a:p>
          <a:p>
            <a:pPr marL="0" marR="0" indent="0" algn="l" rtl="0" eaLnBrk="1" fontAlgn="t" latinLnBrk="0" hangingPunct="1">
              <a:spcBef>
                <a:spcPts val="0"/>
              </a:spcBef>
              <a:spcAft>
                <a:spcPts val="0"/>
              </a:spcAft>
            </a:pPr>
            <a:r>
              <a:rPr lang="it-IT" sz="1800" b="0" i="0" u="none" strike="noStrike" kern="1200" dirty="0">
                <a:solidFill>
                  <a:srgbClr val="000000"/>
                </a:solidFill>
                <a:effectLst/>
                <a:latin typeface="Calibri" panose="020F0502020204030204" pitchFamily="34" charset="0"/>
              </a:rPr>
              <a:t>Danno d’organo conclamato (infarto del miocardio, scompenso cardiaco, complicanze del diabete, osteoartriti disabilitanti, turbe psicopatologiche gravi, limitazioni funzionali e/o alterazioni dello stato di benessere significative);</a:t>
            </a:r>
            <a:endParaRPr lang="it-IT" sz="1800" b="0" i="0" u="none" strike="noStrike" dirty="0">
              <a:effectLst/>
              <a:latin typeface="Arial" panose="020B0604020202020204" pitchFamily="34" charset="0"/>
            </a:endParaRPr>
          </a:p>
          <a:p>
            <a:pPr marL="0" marR="0" indent="0" algn="ctr" rtl="0" eaLnBrk="1" fontAlgn="t" latinLnBrk="0" hangingPunct="1">
              <a:spcBef>
                <a:spcPts val="0"/>
              </a:spcBef>
              <a:spcAft>
                <a:spcPts val="0"/>
              </a:spcAft>
            </a:pPr>
            <a:r>
              <a:rPr lang="it-IT" sz="1800" b="1" i="0" u="none" strike="noStrike" kern="1200" dirty="0">
                <a:solidFill>
                  <a:srgbClr val="FFFFFF"/>
                </a:solidFill>
                <a:effectLst/>
                <a:latin typeface="Calibri" panose="020F0502020204030204" pitchFamily="34" charset="0"/>
              </a:rPr>
              <a:t>4</a:t>
            </a:r>
            <a:endParaRPr lang="it-IT" sz="1800" b="0" i="0" u="none" strike="noStrike" dirty="0">
              <a:effectLst/>
              <a:latin typeface="Arial" panose="020B0604020202020204" pitchFamily="34" charset="0"/>
            </a:endParaRPr>
          </a:p>
          <a:p>
            <a:pPr marL="0" marR="0" indent="0" algn="l" rtl="0" eaLnBrk="1" fontAlgn="t" latinLnBrk="0" hangingPunct="1">
              <a:spcBef>
                <a:spcPts val="0"/>
              </a:spcBef>
              <a:spcAft>
                <a:spcPts val="0"/>
              </a:spcAft>
            </a:pPr>
            <a:r>
              <a:rPr lang="it-IT" sz="1800" b="0" i="0" u="none" strike="noStrike" kern="1200" dirty="0">
                <a:solidFill>
                  <a:srgbClr val="FFFFFF"/>
                </a:solidFill>
                <a:effectLst/>
                <a:latin typeface="Calibri" panose="020F0502020204030204" pitchFamily="34" charset="0"/>
              </a:rPr>
              <a:t>Gravi disabilità (potenzialmente terminali) conseguenti alle patologie correlate all’obesità, turbe psicopatologiche gravi e disabilitanti, gravi limitazioni funzionali e/o dello stato di benessere.</a:t>
            </a:r>
            <a:endParaRPr lang="it-IT" sz="1800" b="0" i="0" u="none" strike="noStrike" dirty="0">
              <a:effectLst/>
              <a:latin typeface="Arial" panose="020B0604020202020204" pitchFamily="34" charset="0"/>
            </a:endParaRPr>
          </a:p>
          <a:p>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23</a:t>
            </a:fld>
            <a:endParaRPr lang="it-IT" noProof="0" dirty="0"/>
          </a:p>
        </p:txBody>
      </p:sp>
    </p:spTree>
    <p:extLst>
      <p:ext uri="{BB962C8B-B14F-4D97-AF65-F5344CB8AC3E}">
        <p14:creationId xmlns:p14="http://schemas.microsoft.com/office/powerpoint/2010/main" val="3364637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11/05/2024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11/05/2024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11/05/2024</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11/05/2024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11/05/2024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11/05/2024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11/05/2024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11/05/2024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11/05/2024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11/05/2024</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11/05/2024</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25679" y="3841"/>
            <a:ext cx="127212" cy="6858000"/>
          </a:xfrm>
          <a:prstGeom prst="rect">
            <a:avLst/>
          </a:prstGeom>
          <a:solidFill>
            <a:srgbClr val="F3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11/05/2024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1E5082"/>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38007" y="-1345"/>
            <a:ext cx="137546" cy="6858000"/>
          </a:xfrm>
          <a:prstGeom prst="rect">
            <a:avLst/>
          </a:prstGeom>
          <a:solidFill>
            <a:srgbClr val="E98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84640A8C-1E5C-F82E-982D-F5BE2053E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1" y="0"/>
            <a:ext cx="4849398"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11/05/2024</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11/05/2024</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11/05/2024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11/05/2024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11/05/2024</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11/05/2024</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11/05/2024</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11/05/2024</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9.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9.xml"/><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 Id="rId6" Type="http://schemas.openxmlformats.org/officeDocument/2006/relationships/image" Target="../media/image56.emf"/><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normAutofit/>
          </a:bodyPr>
          <a:lstStyle/>
          <a:p>
            <a:r>
              <a:rPr lang="it-IT" sz="4800" dirty="0"/>
              <a:t>STAGING DELL’OBESITÀ E DELLE SUE COMPLICANZE</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6632171" y="4508500"/>
            <a:ext cx="5379720" cy="1836882"/>
          </a:xfrm>
        </p:spPr>
        <p:txBody>
          <a:bodyPr>
            <a:normAutofit/>
          </a:bodyPr>
          <a:lstStyle/>
          <a:p>
            <a:r>
              <a:rPr lang="it-IT" b="1" dirty="0">
                <a:solidFill>
                  <a:srgbClr val="E98B0D"/>
                </a:solidFill>
              </a:rPr>
              <a:t>Caterina conte</a:t>
            </a:r>
          </a:p>
          <a:p>
            <a:r>
              <a:rPr lang="it-IT" b="1" dirty="0">
                <a:solidFill>
                  <a:srgbClr val="E98B0D"/>
                </a:solidFill>
              </a:rPr>
              <a:t>Irccs </a:t>
            </a:r>
            <a:r>
              <a:rPr lang="it-IT" b="1" dirty="0" err="1">
                <a:solidFill>
                  <a:srgbClr val="E98B0D"/>
                </a:solidFill>
              </a:rPr>
              <a:t>multimedica</a:t>
            </a:r>
            <a:r>
              <a:rPr lang="it-IT" b="1" dirty="0">
                <a:solidFill>
                  <a:srgbClr val="E98B0D"/>
                </a:solidFill>
              </a:rPr>
              <a:t>, </a:t>
            </a:r>
            <a:r>
              <a:rPr lang="it-IT" b="1" dirty="0" err="1">
                <a:solidFill>
                  <a:srgbClr val="E98B0D"/>
                </a:solidFill>
              </a:rPr>
              <a:t>MIlano</a:t>
            </a:r>
            <a:endParaRPr lang="it-IT" b="1" dirty="0">
              <a:solidFill>
                <a:srgbClr val="E98B0D"/>
              </a:solidFill>
            </a:endParaRPr>
          </a:p>
          <a:p>
            <a:r>
              <a:rPr lang="it-IT" b="1" dirty="0">
                <a:solidFill>
                  <a:srgbClr val="E98B0D"/>
                </a:solidFill>
              </a:rPr>
              <a:t>Università san </a:t>
            </a:r>
            <a:r>
              <a:rPr lang="it-IT" b="1" dirty="0" err="1">
                <a:solidFill>
                  <a:srgbClr val="E98B0D"/>
                </a:solidFill>
              </a:rPr>
              <a:t>raffaele</a:t>
            </a:r>
            <a:r>
              <a:rPr lang="it-IT" b="1" dirty="0">
                <a:solidFill>
                  <a:srgbClr val="E98B0D"/>
                </a:solidFill>
              </a:rPr>
              <a:t> </a:t>
            </a:r>
            <a:r>
              <a:rPr lang="it-IT" b="1" dirty="0" err="1">
                <a:solidFill>
                  <a:srgbClr val="E98B0D"/>
                </a:solidFill>
              </a:rPr>
              <a:t>roma</a:t>
            </a:r>
            <a:endParaRPr lang="it-IT" b="1" dirty="0">
              <a:solidFill>
                <a:srgbClr val="E98B0D"/>
              </a:solidFill>
            </a:endParaRP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471DAEF-34E0-BB2F-3731-5A01FBB56A19}"/>
              </a:ext>
            </a:extLst>
          </p:cNvPr>
          <p:cNvSpPr txBox="1"/>
          <p:nvPr/>
        </p:nvSpPr>
        <p:spPr>
          <a:xfrm>
            <a:off x="6096000" y="6488668"/>
            <a:ext cx="6096000" cy="369332"/>
          </a:xfrm>
          <a:prstGeom prst="rect">
            <a:avLst/>
          </a:prstGeom>
          <a:noFill/>
          <a:ln>
            <a:noFill/>
          </a:ln>
        </p:spPr>
        <p:txBody>
          <a:bodyPr spcFirstLastPara="1" wrap="square" lIns="91425" tIns="45700" rIns="91425" bIns="45700" anchor="t" anchorCtr="0">
            <a:spAutoFit/>
          </a:bodyPr>
          <a:lstStyle>
            <a:defPPr rtl="0">
              <a:defRPr lang="it-it"/>
            </a:defPPr>
            <a:lvl1pPr marR="0" lvl="0" indent="0">
              <a:spcBef>
                <a:spcPts val="0"/>
              </a:spcBef>
              <a:spcAft>
                <a:spcPts val="0"/>
              </a:spcAft>
              <a:buNone/>
              <a:defRPr i="1">
                <a:solidFill>
                  <a:schemeClr val="dk1"/>
                </a:solidFill>
                <a:latin typeface="Trebuchet MS"/>
                <a:ea typeface="Trebuchet MS"/>
                <a:cs typeface="Trebuchet MS"/>
              </a:defRPr>
            </a:lvl1pPr>
          </a:lstStyle>
          <a:p>
            <a:pPr algn="r"/>
            <a:r>
              <a:rPr lang="da-DK" dirty="0"/>
              <a:t>Chaput JP, et al. at Rev Endocrinol . 2023;19:82-97</a:t>
            </a:r>
            <a:endParaRPr lang="it-IT" dirty="0"/>
          </a:p>
        </p:txBody>
      </p:sp>
      <p:pic>
        <p:nvPicPr>
          <p:cNvPr id="2" name="Immagine 1">
            <a:extLst>
              <a:ext uri="{FF2B5EF4-FFF2-40B4-BE49-F238E27FC236}">
                <a16:creationId xmlns:a16="http://schemas.microsoft.com/office/drawing/2014/main" id="{1DD3ACC6-E7CB-9848-A227-518AAE0EB3D7}"/>
              </a:ext>
            </a:extLst>
          </p:cNvPr>
          <p:cNvPicPr>
            <a:picLocks noChangeAspect="1"/>
          </p:cNvPicPr>
          <p:nvPr/>
        </p:nvPicPr>
        <p:blipFill>
          <a:blip r:embed="rId2"/>
          <a:stretch>
            <a:fillRect/>
          </a:stretch>
        </p:blipFill>
        <p:spPr>
          <a:xfrm>
            <a:off x="10160" y="182880"/>
            <a:ext cx="5862320" cy="6256898"/>
          </a:xfrm>
          <a:prstGeom prst="rect">
            <a:avLst/>
          </a:prstGeom>
        </p:spPr>
      </p:pic>
      <p:pic>
        <p:nvPicPr>
          <p:cNvPr id="3" name="Immagine 2">
            <a:extLst>
              <a:ext uri="{FF2B5EF4-FFF2-40B4-BE49-F238E27FC236}">
                <a16:creationId xmlns:a16="http://schemas.microsoft.com/office/drawing/2014/main" id="{845B59CB-4614-68A5-6DC3-5C99F8FF6C03}"/>
              </a:ext>
            </a:extLst>
          </p:cNvPr>
          <p:cNvPicPr>
            <a:picLocks noChangeAspect="1"/>
          </p:cNvPicPr>
          <p:nvPr/>
        </p:nvPicPr>
        <p:blipFill>
          <a:blip r:embed="rId3"/>
          <a:stretch>
            <a:fillRect/>
          </a:stretch>
        </p:blipFill>
        <p:spPr>
          <a:xfrm>
            <a:off x="6866896" y="182880"/>
            <a:ext cx="5314944" cy="5953760"/>
          </a:xfrm>
          <a:prstGeom prst="rect">
            <a:avLst/>
          </a:prstGeom>
        </p:spPr>
      </p:pic>
    </p:spTree>
    <p:extLst>
      <p:ext uri="{BB962C8B-B14F-4D97-AF65-F5344CB8AC3E}">
        <p14:creationId xmlns:p14="http://schemas.microsoft.com/office/powerpoint/2010/main" val="823952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65;p48">
            <a:extLst>
              <a:ext uri="{FF2B5EF4-FFF2-40B4-BE49-F238E27FC236}">
                <a16:creationId xmlns:a16="http://schemas.microsoft.com/office/drawing/2014/main" id="{63524C14-5238-0257-DFFA-789C0C3D5310}"/>
              </a:ext>
            </a:extLst>
          </p:cNvPr>
          <p:cNvSpPr txBox="1">
            <a:spLocks/>
          </p:cNvSpPr>
          <p:nvPr/>
        </p:nvSpPr>
        <p:spPr>
          <a:xfrm>
            <a:off x="239440" y="789710"/>
            <a:ext cx="10068560" cy="4775199"/>
          </a:xfrm>
          <a:prstGeom prst="rect">
            <a:avLst/>
          </a:prstGeom>
          <a:noFill/>
          <a:ln>
            <a:noFill/>
          </a:ln>
        </p:spPr>
        <p:txBody>
          <a:bodyPr spcFirstLastPara="1" vert="horz" wrap="square" lIns="121900" tIns="60933" rIns="121900" bIns="60933" rtlCol="0" anchor="t" anchorCtr="0">
            <a:no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60239" lvl="1" indent="-342891">
              <a:buFont typeface="Arial"/>
              <a:buChar char="•"/>
            </a:pPr>
            <a:r>
              <a:rPr lang="it-IT" sz="2600" dirty="0">
                <a:solidFill>
                  <a:schemeClr val="dk1"/>
                </a:solidFill>
                <a:latin typeface="+mj-lt"/>
                <a:ea typeface="Garamond"/>
                <a:cs typeface="Garamond"/>
                <a:sym typeface="Garamond"/>
              </a:rPr>
              <a:t>cardiovascolare </a:t>
            </a:r>
          </a:p>
          <a:p>
            <a:pPr marL="460239" lvl="1" indent="-342891">
              <a:buFont typeface="Arial"/>
              <a:buChar char="•"/>
            </a:pPr>
            <a:r>
              <a:rPr lang="it-IT" sz="2600" dirty="0">
                <a:solidFill>
                  <a:schemeClr val="dk1"/>
                </a:solidFill>
                <a:latin typeface="+mj-lt"/>
                <a:ea typeface="Garamond"/>
                <a:cs typeface="Garamond"/>
                <a:sym typeface="Garamond"/>
              </a:rPr>
              <a:t>respiratorio</a:t>
            </a:r>
          </a:p>
          <a:p>
            <a:pPr marL="460239" lvl="1" indent="-342891">
              <a:buFont typeface="Arial"/>
              <a:buChar char="•"/>
            </a:pPr>
            <a:r>
              <a:rPr lang="it-IT" sz="2600" dirty="0">
                <a:solidFill>
                  <a:schemeClr val="dk1"/>
                </a:solidFill>
                <a:latin typeface="+mj-lt"/>
                <a:ea typeface="Garamond"/>
                <a:cs typeface="Garamond"/>
                <a:sym typeface="Garamond"/>
              </a:rPr>
              <a:t>gastrointestinale</a:t>
            </a:r>
          </a:p>
          <a:p>
            <a:pPr marL="460239" lvl="1" indent="-342891">
              <a:buFont typeface="Arial"/>
              <a:buChar char="•"/>
            </a:pPr>
            <a:r>
              <a:rPr lang="it-IT" sz="2600" dirty="0">
                <a:solidFill>
                  <a:schemeClr val="dk1"/>
                </a:solidFill>
                <a:latin typeface="+mj-lt"/>
                <a:ea typeface="Garamond"/>
                <a:cs typeface="Garamond"/>
                <a:sym typeface="Garamond"/>
              </a:rPr>
              <a:t>osteoarticolare</a:t>
            </a:r>
          </a:p>
          <a:p>
            <a:pPr marL="460239" lvl="1" indent="-342891">
              <a:buFont typeface="Arial"/>
              <a:buChar char="•"/>
            </a:pPr>
            <a:r>
              <a:rPr lang="it-IT" sz="2600" dirty="0">
                <a:solidFill>
                  <a:schemeClr val="dk1"/>
                </a:solidFill>
                <a:latin typeface="+mj-lt"/>
                <a:ea typeface="Garamond"/>
                <a:cs typeface="Garamond"/>
                <a:sym typeface="Garamond"/>
              </a:rPr>
              <a:t>genitourinario</a:t>
            </a:r>
          </a:p>
          <a:p>
            <a:pPr marL="460239" lvl="1" indent="-342891">
              <a:buFont typeface="Arial"/>
              <a:buChar char="•"/>
            </a:pPr>
            <a:r>
              <a:rPr lang="it-IT" sz="2600" dirty="0">
                <a:solidFill>
                  <a:schemeClr val="dk1"/>
                </a:solidFill>
                <a:latin typeface="+mj-lt"/>
                <a:ea typeface="Garamond"/>
                <a:cs typeface="Garamond"/>
                <a:sym typeface="Garamond"/>
              </a:rPr>
              <a:t>cute</a:t>
            </a:r>
          </a:p>
          <a:p>
            <a:pPr marL="460239" lvl="1" indent="-342891">
              <a:buFont typeface="Arial"/>
              <a:buChar char="•"/>
            </a:pPr>
            <a:r>
              <a:rPr lang="it-IT" sz="2600" dirty="0">
                <a:solidFill>
                  <a:schemeClr val="dk1"/>
                </a:solidFill>
                <a:latin typeface="+mj-lt"/>
                <a:ea typeface="Garamond"/>
                <a:cs typeface="Garamond"/>
                <a:sym typeface="Garamond"/>
              </a:rPr>
              <a:t>stato di salute mentale</a:t>
            </a:r>
          </a:p>
          <a:p>
            <a:pPr marL="460239" lvl="1" indent="-342891">
              <a:buFont typeface="Arial"/>
              <a:buChar char="•"/>
            </a:pPr>
            <a:endParaRPr lang="it-IT" sz="2600" dirty="0">
              <a:solidFill>
                <a:schemeClr val="dk1"/>
              </a:solidFill>
              <a:latin typeface="+mj-lt"/>
              <a:ea typeface="Garamond"/>
              <a:cs typeface="Garamond"/>
              <a:sym typeface="Garamond"/>
            </a:endParaRPr>
          </a:p>
          <a:p>
            <a:pPr marL="460239" lvl="1" indent="-342891">
              <a:buFont typeface="Arial"/>
              <a:buChar char="•"/>
            </a:pPr>
            <a:endParaRPr lang="it-IT" sz="2600" dirty="0">
              <a:solidFill>
                <a:schemeClr val="dk1"/>
              </a:solidFill>
              <a:latin typeface="+mj-lt"/>
              <a:ea typeface="Garamond"/>
              <a:cs typeface="Garamond"/>
              <a:sym typeface="Garamond"/>
            </a:endParaRPr>
          </a:p>
          <a:p>
            <a:pPr marL="460239" lvl="1" indent="-342891">
              <a:buFont typeface="Arial"/>
              <a:buChar char="•"/>
            </a:pPr>
            <a:endParaRPr lang="it-IT" sz="2600" dirty="0">
              <a:solidFill>
                <a:schemeClr val="dk1"/>
              </a:solidFill>
              <a:latin typeface="+mj-lt"/>
              <a:ea typeface="Garamond"/>
              <a:cs typeface="Garamond"/>
              <a:sym typeface="Garamond"/>
            </a:endParaRPr>
          </a:p>
          <a:p>
            <a:pPr marL="342891" indent="-342891">
              <a:buFont typeface="Arial"/>
              <a:buChar char="•"/>
            </a:pPr>
            <a:r>
              <a:rPr lang="it-IT" sz="2800" b="1" dirty="0">
                <a:solidFill>
                  <a:srgbClr val="80604A"/>
                </a:solidFill>
                <a:latin typeface="+mj-lt"/>
                <a:ea typeface="Garamond"/>
                <a:cs typeface="Garamond"/>
                <a:sym typeface="Garamond"/>
              </a:rPr>
              <a:t>Quali sono i problemi principali? </a:t>
            </a:r>
          </a:p>
          <a:p>
            <a:pPr marL="342891" indent="-342891">
              <a:buFont typeface="Arial"/>
              <a:buChar char="•"/>
            </a:pPr>
            <a:r>
              <a:rPr lang="it-IT" sz="2800" b="1" dirty="0">
                <a:solidFill>
                  <a:srgbClr val="80604A"/>
                </a:solidFill>
                <a:latin typeface="+mj-lt"/>
                <a:ea typeface="Garamond"/>
                <a:cs typeface="Garamond"/>
                <a:sym typeface="Garamond"/>
              </a:rPr>
              <a:t>Qual è l’obiettivo di calo ponderale per migliorarli?</a:t>
            </a:r>
            <a:endParaRPr lang="it-IT" sz="2800" b="1" dirty="0">
              <a:solidFill>
                <a:srgbClr val="80604A"/>
              </a:solidFill>
              <a:latin typeface="+mj-lt"/>
            </a:endParaRPr>
          </a:p>
          <a:p>
            <a:pPr marL="152396" indent="0">
              <a:buNone/>
            </a:pPr>
            <a:endParaRPr lang="it-IT" sz="2800" dirty="0">
              <a:solidFill>
                <a:schemeClr val="dk1"/>
              </a:solidFill>
              <a:latin typeface="+mj-lt"/>
              <a:ea typeface="Garamond"/>
              <a:cs typeface="Garamond"/>
              <a:sym typeface="Garamond"/>
            </a:endParaRPr>
          </a:p>
        </p:txBody>
      </p:sp>
      <p:sp>
        <p:nvSpPr>
          <p:cNvPr id="6" name="Google Shape;701;p52">
            <a:extLst>
              <a:ext uri="{FF2B5EF4-FFF2-40B4-BE49-F238E27FC236}">
                <a16:creationId xmlns:a16="http://schemas.microsoft.com/office/drawing/2014/main" id="{710CAEDD-6822-5C78-9917-FEA89CA11F93}"/>
              </a:ext>
            </a:extLst>
          </p:cNvPr>
          <p:cNvSpPr txBox="1"/>
          <p:nvPr/>
        </p:nvSpPr>
        <p:spPr>
          <a:xfrm>
            <a:off x="239440" y="0"/>
            <a:ext cx="9144000" cy="495676"/>
          </a:xfrm>
          <a:prstGeom prst="rect">
            <a:avLst/>
          </a:prstGeom>
          <a:noFill/>
          <a:ln>
            <a:noFill/>
          </a:ln>
        </p:spPr>
        <p:txBody>
          <a:bodyPr spcFirstLastPara="1" wrap="square" lIns="121900" tIns="60933" rIns="121900" bIns="60933" anchor="t" anchorCtr="0">
            <a:noAutofit/>
          </a:bodyPr>
          <a:lstStyle/>
          <a:p>
            <a:pPr>
              <a:buClr>
                <a:schemeClr val="dk1"/>
              </a:buClr>
              <a:buSzPts val="1800"/>
            </a:pPr>
            <a:r>
              <a:rPr lang="it-IT" sz="2800" b="1" dirty="0">
                <a:solidFill>
                  <a:srgbClr val="A31738"/>
                </a:solidFill>
                <a:latin typeface="+mj-lt"/>
                <a:ea typeface="Garamond"/>
                <a:cs typeface="Garamond"/>
                <a:sym typeface="Garamond"/>
              </a:rPr>
              <a:t>Anamnesi PATOLOGICA</a:t>
            </a:r>
            <a:endParaRPr sz="2800" dirty="0">
              <a:solidFill>
                <a:srgbClr val="A31738"/>
              </a:solidFill>
              <a:latin typeface="+mj-lt"/>
            </a:endParaRPr>
          </a:p>
        </p:txBody>
      </p:sp>
      <p:sp>
        <p:nvSpPr>
          <p:cNvPr id="3" name="AutoShape 2" descr="Create a watercolor image depicting an anatomical view of an obese human body, using soft colors. The image should accurately capture the intricate details of human anatomy, including the added layers of fat, enlarged organs, and the overall shape characteristic of obesity, rendered in a gentle, artistic style. Emphasize the fluid aesthetic of watercolor painting with softer washes of color and subtle interplay of light and shadow. The background should be harmonious, enhancing the overall artistic and educational feel of the piece. This depiction should serve as a beautiful, artistic interpretation of obesity in human anatomy, suitable for educational or decorative purposes.">
            <a:extLst>
              <a:ext uri="{FF2B5EF4-FFF2-40B4-BE49-F238E27FC236}">
                <a16:creationId xmlns:a16="http://schemas.microsoft.com/office/drawing/2014/main" id="{940EB936-E334-8B20-3584-556727D5C6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Google Shape;602;p40">
            <a:extLst>
              <a:ext uri="{FF2B5EF4-FFF2-40B4-BE49-F238E27FC236}">
                <a16:creationId xmlns:a16="http://schemas.microsoft.com/office/drawing/2014/main" id="{4B41BF59-F619-8229-CA0F-F514BA6556D7}"/>
              </a:ext>
            </a:extLst>
          </p:cNvPr>
          <p:cNvPicPr preferRelativeResize="0"/>
          <p:nvPr/>
        </p:nvPicPr>
        <p:blipFill rotWithShape="1">
          <a:blip r:embed="rId2">
            <a:alphaModFix/>
          </a:blip>
          <a:srcRect/>
          <a:stretch/>
        </p:blipFill>
        <p:spPr>
          <a:xfrm>
            <a:off x="6248400" y="587752"/>
            <a:ext cx="5770880" cy="4775198"/>
          </a:xfrm>
          <a:prstGeom prst="rect">
            <a:avLst/>
          </a:prstGeom>
          <a:noFill/>
          <a:ln>
            <a:solidFill>
              <a:srgbClr val="DA210F"/>
            </a:solidFill>
          </a:ln>
        </p:spPr>
      </p:pic>
    </p:spTree>
    <p:extLst>
      <p:ext uri="{BB962C8B-B14F-4D97-AF65-F5344CB8AC3E}">
        <p14:creationId xmlns:p14="http://schemas.microsoft.com/office/powerpoint/2010/main" val="253206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701;p52">
            <a:extLst>
              <a:ext uri="{FF2B5EF4-FFF2-40B4-BE49-F238E27FC236}">
                <a16:creationId xmlns:a16="http://schemas.microsoft.com/office/drawing/2014/main" id="{710CAEDD-6822-5C78-9917-FEA89CA11F93}"/>
              </a:ext>
            </a:extLst>
          </p:cNvPr>
          <p:cNvSpPr txBox="1"/>
          <p:nvPr/>
        </p:nvSpPr>
        <p:spPr>
          <a:xfrm>
            <a:off x="239440" y="0"/>
            <a:ext cx="9144000" cy="495676"/>
          </a:xfrm>
          <a:prstGeom prst="rect">
            <a:avLst/>
          </a:prstGeom>
          <a:noFill/>
          <a:ln>
            <a:noFill/>
          </a:ln>
        </p:spPr>
        <p:txBody>
          <a:bodyPr spcFirstLastPara="1" wrap="square" lIns="121900" tIns="60933" rIns="121900" bIns="60933" anchor="t" anchorCtr="0">
            <a:noAutofit/>
          </a:bodyPr>
          <a:lstStyle/>
          <a:p>
            <a:pPr>
              <a:buClr>
                <a:schemeClr val="dk1"/>
              </a:buClr>
              <a:buSzPts val="1800"/>
            </a:pPr>
            <a:r>
              <a:rPr lang="it-IT" sz="2800" b="1" dirty="0">
                <a:solidFill>
                  <a:srgbClr val="A31738"/>
                </a:solidFill>
                <a:latin typeface="+mj-lt"/>
                <a:ea typeface="Garamond"/>
                <a:cs typeface="Garamond"/>
                <a:sym typeface="Garamond"/>
              </a:rPr>
              <a:t>Anamnesi FARMACOLOGICA</a:t>
            </a:r>
            <a:endParaRPr sz="2800" dirty="0">
              <a:solidFill>
                <a:srgbClr val="A31738"/>
              </a:solidFill>
              <a:latin typeface="+mj-lt"/>
            </a:endParaRPr>
          </a:p>
        </p:txBody>
      </p:sp>
      <p:pic>
        <p:nvPicPr>
          <p:cNvPr id="3" name="Immagine 2">
            <a:extLst>
              <a:ext uri="{FF2B5EF4-FFF2-40B4-BE49-F238E27FC236}">
                <a16:creationId xmlns:a16="http://schemas.microsoft.com/office/drawing/2014/main" id="{D73DAF4B-ACEE-FCE0-CA80-9431C8EB4E94}"/>
              </a:ext>
            </a:extLst>
          </p:cNvPr>
          <p:cNvPicPr>
            <a:picLocks noChangeAspect="1"/>
          </p:cNvPicPr>
          <p:nvPr/>
        </p:nvPicPr>
        <p:blipFill>
          <a:blip r:embed="rId2"/>
          <a:stretch>
            <a:fillRect/>
          </a:stretch>
        </p:blipFill>
        <p:spPr>
          <a:xfrm>
            <a:off x="239440" y="3800255"/>
            <a:ext cx="2839304" cy="2839304"/>
          </a:xfrm>
          <a:prstGeom prst="rect">
            <a:avLst/>
          </a:prstGeom>
        </p:spPr>
      </p:pic>
      <p:sp>
        <p:nvSpPr>
          <p:cNvPr id="5" name="Text Placeholder 4">
            <a:extLst>
              <a:ext uri="{FF2B5EF4-FFF2-40B4-BE49-F238E27FC236}">
                <a16:creationId xmlns:a16="http://schemas.microsoft.com/office/drawing/2014/main" id="{D260EF50-401C-00BA-3735-6945920C5A15}"/>
              </a:ext>
            </a:extLst>
          </p:cNvPr>
          <p:cNvSpPr txBox="1">
            <a:spLocks/>
          </p:cNvSpPr>
          <p:nvPr/>
        </p:nvSpPr>
        <p:spPr>
          <a:xfrm>
            <a:off x="0" y="6543039"/>
            <a:ext cx="12191999" cy="369291"/>
          </a:xfrm>
          <a:prstGeom prst="rect">
            <a:avLst/>
          </a:prstGeom>
          <a:noFill/>
          <a:ln>
            <a:noFill/>
          </a:ln>
        </p:spPr>
        <p:txBody>
          <a:bodyPr spcFirstLastPara="1" wrap="square" lIns="91425" tIns="45700" rIns="91425" bIns="45700" anchor="t" anchorCtr="0">
            <a:spAutoFit/>
          </a:bodyPr>
          <a:lstStyle>
            <a:defPPr rtl="0">
              <a:defRPr lang="it-it"/>
            </a:defPPr>
            <a:lvl1pPr marR="0" lvl="0" indent="0">
              <a:spcBef>
                <a:spcPts val="0"/>
              </a:spcBef>
              <a:spcAft>
                <a:spcPts val="0"/>
              </a:spcAft>
              <a:buNone/>
              <a:defRPr i="1">
                <a:solidFill>
                  <a:schemeClr val="dk1"/>
                </a:solidFill>
                <a:latin typeface="Trebuchet MS"/>
                <a:ea typeface="Trebuchet MS"/>
                <a:cs typeface="Trebuchet M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Masood B, Moorthy M. Clin Med (Lond . 2023;23:284-291</a:t>
            </a:r>
            <a:endParaRPr lang="en-GB" dirty="0"/>
          </a:p>
        </p:txBody>
      </p:sp>
      <p:sp>
        <p:nvSpPr>
          <p:cNvPr id="2" name="Google Shape;665;p48">
            <a:extLst>
              <a:ext uri="{FF2B5EF4-FFF2-40B4-BE49-F238E27FC236}">
                <a16:creationId xmlns:a16="http://schemas.microsoft.com/office/drawing/2014/main" id="{63524C14-5238-0257-DFFA-789C0C3D5310}"/>
              </a:ext>
            </a:extLst>
          </p:cNvPr>
          <p:cNvSpPr txBox="1">
            <a:spLocks/>
          </p:cNvSpPr>
          <p:nvPr/>
        </p:nvSpPr>
        <p:spPr>
          <a:xfrm>
            <a:off x="2357120" y="1074629"/>
            <a:ext cx="8514080" cy="3082776"/>
          </a:xfrm>
          <a:prstGeom prst="rect">
            <a:avLst/>
          </a:prstGeom>
          <a:noFill/>
          <a:ln>
            <a:noFill/>
          </a:ln>
        </p:spPr>
        <p:txBody>
          <a:bodyPr spcFirstLastPara="1" vert="horz" wrap="square" lIns="121900" tIns="60933" rIns="121900" bIns="60933" rtlCol="0" anchor="t" anchorCtr="0">
            <a:no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60239" lvl="1" indent="-342891">
              <a:buFont typeface="Arial"/>
              <a:buChar char="•"/>
            </a:pPr>
            <a:r>
              <a:rPr lang="it-IT" sz="2600" dirty="0">
                <a:solidFill>
                  <a:schemeClr val="dk1"/>
                </a:solidFill>
                <a:latin typeface="+mj-lt"/>
                <a:sym typeface="Garamond"/>
              </a:rPr>
              <a:t>Antidepressivi (</a:t>
            </a:r>
            <a:r>
              <a:rPr lang="it-IT" sz="2600" dirty="0" err="1">
                <a:solidFill>
                  <a:schemeClr val="dk1"/>
                </a:solidFill>
                <a:latin typeface="+mj-lt"/>
                <a:sym typeface="Garamond"/>
              </a:rPr>
              <a:t>amitriptilina</a:t>
            </a:r>
            <a:r>
              <a:rPr lang="it-IT" sz="2600" dirty="0">
                <a:solidFill>
                  <a:schemeClr val="dk1"/>
                </a:solidFill>
                <a:latin typeface="+mj-lt"/>
                <a:sym typeface="Garamond"/>
              </a:rPr>
              <a:t>, </a:t>
            </a:r>
            <a:r>
              <a:rPr lang="it-IT" sz="2600" dirty="0" err="1">
                <a:solidFill>
                  <a:schemeClr val="dk1"/>
                </a:solidFill>
                <a:latin typeface="+mj-lt"/>
                <a:sym typeface="Garamond"/>
              </a:rPr>
              <a:t>nortriptilina</a:t>
            </a:r>
            <a:r>
              <a:rPr lang="it-IT" sz="2600" dirty="0">
                <a:solidFill>
                  <a:schemeClr val="dk1"/>
                </a:solidFill>
                <a:latin typeface="+mj-lt"/>
                <a:sym typeface="Garamond"/>
              </a:rPr>
              <a:t>, </a:t>
            </a:r>
            <a:r>
              <a:rPr lang="it-IT" sz="2600" dirty="0" err="1">
                <a:solidFill>
                  <a:schemeClr val="dk1"/>
                </a:solidFill>
                <a:latin typeface="+mj-lt"/>
                <a:sym typeface="Garamond"/>
              </a:rPr>
              <a:t>citalopram</a:t>
            </a:r>
            <a:r>
              <a:rPr lang="it-IT" sz="2600" dirty="0">
                <a:solidFill>
                  <a:schemeClr val="dk1"/>
                </a:solidFill>
                <a:latin typeface="+mj-lt"/>
                <a:sym typeface="Garamond"/>
              </a:rPr>
              <a:t>..)</a:t>
            </a:r>
          </a:p>
          <a:p>
            <a:pPr marL="460239" lvl="1" indent="-342891">
              <a:buFont typeface="Arial"/>
              <a:buChar char="•"/>
            </a:pPr>
            <a:r>
              <a:rPr lang="it-IT" sz="2600" dirty="0">
                <a:solidFill>
                  <a:schemeClr val="dk1"/>
                </a:solidFill>
                <a:latin typeface="+mj-lt"/>
                <a:sym typeface="Garamond"/>
              </a:rPr>
              <a:t>Antipsicotici (litio, </a:t>
            </a:r>
            <a:r>
              <a:rPr lang="it-IT" sz="2600" dirty="0" err="1">
                <a:solidFill>
                  <a:schemeClr val="dk1"/>
                </a:solidFill>
                <a:latin typeface="+mj-lt"/>
                <a:sym typeface="Garamond"/>
              </a:rPr>
              <a:t>clozapina</a:t>
            </a:r>
            <a:r>
              <a:rPr lang="it-IT" sz="2600" dirty="0">
                <a:solidFill>
                  <a:schemeClr val="dk1"/>
                </a:solidFill>
                <a:latin typeface="+mj-lt"/>
                <a:sym typeface="Garamond"/>
              </a:rPr>
              <a:t>, </a:t>
            </a:r>
            <a:r>
              <a:rPr lang="it-IT" sz="2600" dirty="0" err="1">
                <a:solidFill>
                  <a:schemeClr val="dk1"/>
                </a:solidFill>
                <a:latin typeface="+mj-lt"/>
                <a:sym typeface="Garamond"/>
              </a:rPr>
              <a:t>quietiapina</a:t>
            </a:r>
            <a:r>
              <a:rPr lang="it-IT" sz="2600" dirty="0">
                <a:solidFill>
                  <a:schemeClr val="dk1"/>
                </a:solidFill>
                <a:latin typeface="+mj-lt"/>
                <a:sym typeface="Garamond"/>
              </a:rPr>
              <a:t>, </a:t>
            </a:r>
            <a:r>
              <a:rPr lang="it-IT" sz="2600" dirty="0" err="1">
                <a:solidFill>
                  <a:schemeClr val="dk1"/>
                </a:solidFill>
                <a:latin typeface="+mj-lt"/>
                <a:sym typeface="Garamond"/>
              </a:rPr>
              <a:t>aloperidolo</a:t>
            </a:r>
            <a:r>
              <a:rPr lang="it-IT" sz="2600" dirty="0">
                <a:solidFill>
                  <a:schemeClr val="dk1"/>
                </a:solidFill>
                <a:latin typeface="+mj-lt"/>
                <a:sym typeface="Garamond"/>
              </a:rPr>
              <a:t>…)</a:t>
            </a:r>
          </a:p>
          <a:p>
            <a:pPr marL="460239" lvl="1" indent="-342891">
              <a:buFont typeface="Arial"/>
              <a:buChar char="•"/>
            </a:pPr>
            <a:r>
              <a:rPr lang="it-IT" sz="2600" dirty="0">
                <a:solidFill>
                  <a:schemeClr val="dk1"/>
                </a:solidFill>
                <a:latin typeface="+mj-lt"/>
                <a:sym typeface="Garamond"/>
              </a:rPr>
              <a:t>Anti-diabete (</a:t>
            </a:r>
            <a:r>
              <a:rPr lang="it-IT" sz="2600" dirty="0" err="1">
                <a:solidFill>
                  <a:schemeClr val="dk1"/>
                </a:solidFill>
                <a:latin typeface="+mj-lt"/>
                <a:sym typeface="Garamond"/>
              </a:rPr>
              <a:t>tiazolizinedioni</a:t>
            </a:r>
            <a:r>
              <a:rPr lang="it-IT" sz="2600" dirty="0">
                <a:solidFill>
                  <a:schemeClr val="dk1"/>
                </a:solidFill>
                <a:latin typeface="+mj-lt"/>
                <a:sym typeface="Garamond"/>
              </a:rPr>
              <a:t>, sulfoniluree, insulina)</a:t>
            </a:r>
          </a:p>
          <a:p>
            <a:pPr marL="460239" lvl="1" indent="-342891">
              <a:buFont typeface="Arial"/>
              <a:buChar char="•"/>
            </a:pPr>
            <a:r>
              <a:rPr lang="it-IT" sz="2600" dirty="0">
                <a:solidFill>
                  <a:schemeClr val="dk1"/>
                </a:solidFill>
                <a:latin typeface="+mj-lt"/>
                <a:sym typeface="Garamond"/>
              </a:rPr>
              <a:t>Agonisti α</a:t>
            </a:r>
            <a:r>
              <a:rPr lang="it-IT" sz="2600" baseline="-25000" dirty="0">
                <a:solidFill>
                  <a:schemeClr val="dk1"/>
                </a:solidFill>
                <a:latin typeface="+mj-lt"/>
                <a:sym typeface="Garamond"/>
              </a:rPr>
              <a:t>2</a:t>
            </a:r>
            <a:r>
              <a:rPr lang="it-IT" sz="2600" dirty="0">
                <a:solidFill>
                  <a:schemeClr val="dk1"/>
                </a:solidFill>
                <a:latin typeface="+mj-lt"/>
                <a:sym typeface="Garamond"/>
              </a:rPr>
              <a:t>-adrenergici (</a:t>
            </a:r>
            <a:r>
              <a:rPr lang="it-IT" sz="2600" dirty="0" err="1">
                <a:solidFill>
                  <a:schemeClr val="dk1"/>
                </a:solidFill>
                <a:latin typeface="+mj-lt"/>
                <a:sym typeface="Garamond"/>
              </a:rPr>
              <a:t>clonidina</a:t>
            </a:r>
            <a:r>
              <a:rPr lang="it-IT" sz="2600" dirty="0">
                <a:solidFill>
                  <a:schemeClr val="dk1"/>
                </a:solidFill>
                <a:latin typeface="+mj-lt"/>
                <a:sym typeface="Garamond"/>
              </a:rPr>
              <a:t>)</a:t>
            </a:r>
          </a:p>
          <a:p>
            <a:pPr marL="460239" lvl="1" indent="-342891">
              <a:buFont typeface="Arial"/>
              <a:buChar char="•"/>
            </a:pPr>
            <a:r>
              <a:rPr lang="it-IT" sz="2600" dirty="0">
                <a:solidFill>
                  <a:schemeClr val="dk1"/>
                </a:solidFill>
                <a:latin typeface="+mj-lt"/>
                <a:sym typeface="Garamond"/>
              </a:rPr>
              <a:t>Agonisti </a:t>
            </a:r>
            <a:r>
              <a:rPr lang="el-GR" sz="2600" dirty="0">
                <a:solidFill>
                  <a:schemeClr val="dk1"/>
                </a:solidFill>
                <a:latin typeface="+mj-lt"/>
                <a:sym typeface="Garamond"/>
              </a:rPr>
              <a:t>β</a:t>
            </a:r>
            <a:r>
              <a:rPr lang="it-IT" sz="2600" baseline="-25000" dirty="0">
                <a:solidFill>
                  <a:schemeClr val="dk1"/>
                </a:solidFill>
                <a:latin typeface="+mj-lt"/>
                <a:sym typeface="Garamond"/>
              </a:rPr>
              <a:t>2</a:t>
            </a:r>
            <a:r>
              <a:rPr lang="it-IT" sz="2600" dirty="0">
                <a:solidFill>
                  <a:schemeClr val="dk1"/>
                </a:solidFill>
                <a:latin typeface="+mj-lt"/>
                <a:sym typeface="Garamond"/>
              </a:rPr>
              <a:t>-adrenergici (</a:t>
            </a:r>
            <a:r>
              <a:rPr lang="it-IT" sz="2600" dirty="0" err="1">
                <a:solidFill>
                  <a:schemeClr val="dk1"/>
                </a:solidFill>
                <a:latin typeface="+mj-lt"/>
                <a:sym typeface="Garamond"/>
              </a:rPr>
              <a:t>atenololo</a:t>
            </a:r>
            <a:r>
              <a:rPr lang="it-IT" sz="2600" dirty="0">
                <a:solidFill>
                  <a:schemeClr val="dk1"/>
                </a:solidFill>
                <a:latin typeface="+mj-lt"/>
                <a:sym typeface="Garamond"/>
              </a:rPr>
              <a:t>)</a:t>
            </a:r>
          </a:p>
          <a:p>
            <a:pPr marL="460239" lvl="1" indent="-342891">
              <a:buFont typeface="Arial"/>
              <a:buChar char="•"/>
            </a:pPr>
            <a:r>
              <a:rPr lang="it-IT" sz="2600" dirty="0">
                <a:solidFill>
                  <a:schemeClr val="dk1"/>
                </a:solidFill>
                <a:latin typeface="+mj-lt"/>
                <a:sym typeface="Garamond"/>
              </a:rPr>
              <a:t>Steroidi</a:t>
            </a:r>
          </a:p>
          <a:p>
            <a:pPr marL="460239" lvl="1" indent="-342891">
              <a:buFont typeface="Arial"/>
              <a:buChar char="•"/>
            </a:pPr>
            <a:endParaRPr lang="it-IT" sz="2600" dirty="0">
              <a:solidFill>
                <a:schemeClr val="dk1"/>
              </a:solidFill>
              <a:latin typeface="+mj-lt"/>
              <a:sym typeface="Garamond"/>
            </a:endParaRPr>
          </a:p>
        </p:txBody>
      </p:sp>
    </p:spTree>
    <p:extLst>
      <p:ext uri="{BB962C8B-B14F-4D97-AF65-F5344CB8AC3E}">
        <p14:creationId xmlns:p14="http://schemas.microsoft.com/office/powerpoint/2010/main" val="1479011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65;p48">
            <a:extLst>
              <a:ext uri="{FF2B5EF4-FFF2-40B4-BE49-F238E27FC236}">
                <a16:creationId xmlns:a16="http://schemas.microsoft.com/office/drawing/2014/main" id="{63524C14-5238-0257-DFFA-789C0C3D5310}"/>
              </a:ext>
            </a:extLst>
          </p:cNvPr>
          <p:cNvSpPr txBox="1">
            <a:spLocks/>
          </p:cNvSpPr>
          <p:nvPr/>
        </p:nvSpPr>
        <p:spPr>
          <a:xfrm>
            <a:off x="2337216" y="1767840"/>
            <a:ext cx="8971280" cy="4775199"/>
          </a:xfrm>
          <a:prstGeom prst="rect">
            <a:avLst/>
          </a:prstGeom>
          <a:noFill/>
          <a:ln>
            <a:noFill/>
          </a:ln>
        </p:spPr>
        <p:txBody>
          <a:bodyPr spcFirstLastPara="1" vert="horz" wrap="square" lIns="121900" tIns="60933" rIns="121900" bIns="60933" rtlCol="0" anchor="t" anchorCtr="0">
            <a:no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60239" lvl="1" indent="-342891">
              <a:buFont typeface="Arial"/>
              <a:buChar char="•"/>
            </a:pPr>
            <a:endParaRPr lang="it-IT" sz="2600" dirty="0">
              <a:solidFill>
                <a:schemeClr val="dk1"/>
              </a:solidFill>
              <a:latin typeface="+mj-lt"/>
              <a:ea typeface="Garamond"/>
              <a:cs typeface="Garamond"/>
              <a:sym typeface="Garamond"/>
            </a:endParaRPr>
          </a:p>
          <a:p>
            <a:pPr marL="460239" lvl="1" indent="-342891">
              <a:buFont typeface="Arial"/>
              <a:buChar char="•"/>
            </a:pPr>
            <a:r>
              <a:rPr lang="it-IT" sz="2600" dirty="0">
                <a:solidFill>
                  <a:schemeClr val="dk1"/>
                </a:solidFill>
                <a:latin typeface="+mj-lt"/>
                <a:ea typeface="Garamond"/>
                <a:cs typeface="Garamond"/>
                <a:sym typeface="Garamond"/>
              </a:rPr>
              <a:t>conviventi</a:t>
            </a:r>
          </a:p>
          <a:p>
            <a:pPr marL="460239" lvl="1" indent="-342891">
              <a:buFont typeface="Arial"/>
              <a:buChar char="•"/>
            </a:pPr>
            <a:r>
              <a:rPr lang="it-IT" sz="2600" dirty="0">
                <a:solidFill>
                  <a:schemeClr val="dk1"/>
                </a:solidFill>
                <a:latin typeface="+mj-lt"/>
                <a:ea typeface="Garamond"/>
                <a:cs typeface="Garamond"/>
                <a:sym typeface="Garamond"/>
              </a:rPr>
              <a:t>discriminazione razziale </a:t>
            </a:r>
          </a:p>
          <a:p>
            <a:pPr marL="460239" lvl="1" indent="-342891">
              <a:buFont typeface="Arial"/>
              <a:buChar char="•"/>
            </a:pPr>
            <a:r>
              <a:rPr lang="it-IT" sz="2600" dirty="0">
                <a:solidFill>
                  <a:schemeClr val="dk1"/>
                </a:solidFill>
                <a:latin typeface="+mj-lt"/>
                <a:ea typeface="Garamond"/>
                <a:cs typeface="Garamond"/>
                <a:sym typeface="Garamond"/>
              </a:rPr>
              <a:t>stato socioeconomico </a:t>
            </a:r>
          </a:p>
          <a:p>
            <a:pPr marL="460239" lvl="1" indent="-342891">
              <a:buFont typeface="Arial"/>
              <a:buChar char="•"/>
            </a:pPr>
            <a:r>
              <a:rPr lang="it-IT" sz="2600" dirty="0">
                <a:solidFill>
                  <a:schemeClr val="dk1"/>
                </a:solidFill>
                <a:latin typeface="+mj-lt"/>
                <a:ea typeface="Garamond"/>
                <a:cs typeface="Garamond"/>
                <a:sym typeface="Garamond"/>
              </a:rPr>
              <a:t>area/quartiere di residenza </a:t>
            </a:r>
          </a:p>
          <a:p>
            <a:pPr marL="460239" lvl="1" indent="-342891">
              <a:buFont typeface="Arial"/>
              <a:buChar char="•"/>
            </a:pPr>
            <a:r>
              <a:rPr lang="it-IT" sz="2600" dirty="0">
                <a:solidFill>
                  <a:schemeClr val="dk1"/>
                </a:solidFill>
                <a:latin typeface="+mj-lt"/>
                <a:ea typeface="Garamond"/>
                <a:cs typeface="Garamond"/>
                <a:sym typeface="Garamond"/>
              </a:rPr>
              <a:t>infrastrutture (strade pedonali, collegamenti, trasporti pubblici, spazi verdi...) </a:t>
            </a:r>
          </a:p>
          <a:p>
            <a:pPr marL="460239" lvl="1" indent="-342891">
              <a:buFont typeface="Arial"/>
              <a:buChar char="•"/>
            </a:pPr>
            <a:r>
              <a:rPr lang="it-IT" sz="2600" dirty="0">
                <a:solidFill>
                  <a:schemeClr val="dk1"/>
                </a:solidFill>
                <a:latin typeface="+mj-lt"/>
                <a:ea typeface="Garamond"/>
                <a:cs typeface="Garamond"/>
                <a:sym typeface="Garamond"/>
              </a:rPr>
              <a:t>esposizione al cibo (disponibilità/accessibilità) </a:t>
            </a:r>
          </a:p>
          <a:p>
            <a:pPr marL="460239" lvl="1" indent="-342891">
              <a:buFont typeface="Arial"/>
              <a:buChar char="•"/>
            </a:pPr>
            <a:r>
              <a:rPr lang="it-IT" sz="2600" dirty="0">
                <a:solidFill>
                  <a:schemeClr val="dk1"/>
                </a:solidFill>
                <a:latin typeface="+mj-lt"/>
                <a:ea typeface="Garamond"/>
                <a:cs typeface="Garamond"/>
                <a:sym typeface="Garamond"/>
              </a:rPr>
              <a:t>fattori psico-sociali (stress, solitudine...)</a:t>
            </a:r>
          </a:p>
          <a:p>
            <a:pPr marL="460239" lvl="1" indent="-342891">
              <a:buFont typeface="Arial"/>
              <a:buChar char="•"/>
            </a:pPr>
            <a:endParaRPr lang="it-IT" sz="2600" dirty="0">
              <a:solidFill>
                <a:schemeClr val="dk1"/>
              </a:solidFill>
              <a:latin typeface="+mj-lt"/>
              <a:ea typeface="Garamond"/>
              <a:cs typeface="Garamond"/>
              <a:sym typeface="Garamond"/>
            </a:endParaRPr>
          </a:p>
        </p:txBody>
      </p:sp>
      <p:sp>
        <p:nvSpPr>
          <p:cNvPr id="6" name="Google Shape;701;p52">
            <a:extLst>
              <a:ext uri="{FF2B5EF4-FFF2-40B4-BE49-F238E27FC236}">
                <a16:creationId xmlns:a16="http://schemas.microsoft.com/office/drawing/2014/main" id="{710CAEDD-6822-5C78-9917-FEA89CA11F93}"/>
              </a:ext>
            </a:extLst>
          </p:cNvPr>
          <p:cNvSpPr txBox="1"/>
          <p:nvPr/>
        </p:nvSpPr>
        <p:spPr>
          <a:xfrm>
            <a:off x="239440" y="0"/>
            <a:ext cx="9144000" cy="495676"/>
          </a:xfrm>
          <a:prstGeom prst="rect">
            <a:avLst/>
          </a:prstGeom>
          <a:noFill/>
          <a:ln>
            <a:noFill/>
          </a:ln>
        </p:spPr>
        <p:txBody>
          <a:bodyPr spcFirstLastPara="1" wrap="square" lIns="121900" tIns="60933" rIns="121900" bIns="60933" anchor="t" anchorCtr="0">
            <a:noAutofit/>
          </a:bodyPr>
          <a:lstStyle/>
          <a:p>
            <a:pPr>
              <a:buClr>
                <a:schemeClr val="dk1"/>
              </a:buClr>
              <a:buSzPts val="1800"/>
            </a:pPr>
            <a:r>
              <a:rPr lang="it-IT" sz="2800" b="1" dirty="0">
                <a:solidFill>
                  <a:srgbClr val="A31738"/>
                </a:solidFill>
                <a:latin typeface="+mj-lt"/>
                <a:ea typeface="Garamond"/>
                <a:cs typeface="Garamond"/>
                <a:sym typeface="Garamond"/>
              </a:rPr>
              <a:t>Anamnesi SOCIALE</a:t>
            </a:r>
            <a:endParaRPr sz="2800" dirty="0">
              <a:solidFill>
                <a:srgbClr val="A31738"/>
              </a:solidFill>
              <a:latin typeface="+mj-lt"/>
            </a:endParaRPr>
          </a:p>
        </p:txBody>
      </p:sp>
      <p:pic>
        <p:nvPicPr>
          <p:cNvPr id="3" name="Immagine 2">
            <a:extLst>
              <a:ext uri="{FF2B5EF4-FFF2-40B4-BE49-F238E27FC236}">
                <a16:creationId xmlns:a16="http://schemas.microsoft.com/office/drawing/2014/main" id="{2C4B7347-694C-F9C4-DBEE-B3628878C1EA}"/>
              </a:ext>
            </a:extLst>
          </p:cNvPr>
          <p:cNvPicPr>
            <a:picLocks noChangeAspect="1"/>
          </p:cNvPicPr>
          <p:nvPr/>
        </p:nvPicPr>
        <p:blipFill rotWithShape="1">
          <a:blip r:embed="rId2"/>
          <a:srcRect b="5037"/>
          <a:stretch/>
        </p:blipFill>
        <p:spPr>
          <a:xfrm>
            <a:off x="7726680" y="-84960"/>
            <a:ext cx="4465320" cy="4240400"/>
          </a:xfrm>
          <a:prstGeom prst="rect">
            <a:avLst/>
          </a:prstGeom>
          <a:ln>
            <a:noFill/>
          </a:ln>
          <a:effectLst>
            <a:softEdge rad="112500"/>
          </a:effectLst>
        </p:spPr>
      </p:pic>
      <p:sp>
        <p:nvSpPr>
          <p:cNvPr id="5" name="Text Placeholder 4">
            <a:extLst>
              <a:ext uri="{FF2B5EF4-FFF2-40B4-BE49-F238E27FC236}">
                <a16:creationId xmlns:a16="http://schemas.microsoft.com/office/drawing/2014/main" id="{B5677FE9-8312-09BE-4725-FAB7BC3CD0B9}"/>
              </a:ext>
            </a:extLst>
          </p:cNvPr>
          <p:cNvSpPr txBox="1">
            <a:spLocks/>
          </p:cNvSpPr>
          <p:nvPr/>
        </p:nvSpPr>
        <p:spPr>
          <a:xfrm>
            <a:off x="0" y="6543039"/>
            <a:ext cx="12191999" cy="369291"/>
          </a:xfrm>
          <a:prstGeom prst="rect">
            <a:avLst/>
          </a:prstGeom>
          <a:noFill/>
          <a:ln>
            <a:noFill/>
          </a:ln>
        </p:spPr>
        <p:txBody>
          <a:bodyPr spcFirstLastPara="1" wrap="square" lIns="91425" tIns="45700" rIns="91425" bIns="45700" anchor="t" anchorCtr="0">
            <a:spAutoFit/>
          </a:bodyPr>
          <a:lstStyle>
            <a:defPPr rtl="0">
              <a:defRPr lang="it-it"/>
            </a:defPPr>
            <a:lvl1pPr marR="0" lvl="0" indent="0">
              <a:spcBef>
                <a:spcPts val="0"/>
              </a:spcBef>
              <a:spcAft>
                <a:spcPts val="0"/>
              </a:spcAft>
              <a:buNone/>
              <a:defRPr i="1">
                <a:solidFill>
                  <a:schemeClr val="dk1"/>
                </a:solidFill>
                <a:latin typeface="Trebuchet MS"/>
                <a:ea typeface="Trebuchet MS"/>
                <a:cs typeface="Trebuchet M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it-IT" dirty="0"/>
              <a:t>Baez AW, et al. </a:t>
            </a:r>
            <a:r>
              <a:rPr lang="it-IT" dirty="0" err="1"/>
              <a:t>Prog</a:t>
            </a:r>
            <a:r>
              <a:rPr lang="it-IT" dirty="0"/>
              <a:t> </a:t>
            </a:r>
            <a:r>
              <a:rPr lang="it-IT" dirty="0" err="1"/>
              <a:t>Cardiovasc</a:t>
            </a:r>
            <a:r>
              <a:rPr lang="it-IT" dirty="0"/>
              <a:t> </a:t>
            </a:r>
            <a:r>
              <a:rPr lang="it-IT" dirty="0" err="1"/>
              <a:t>Dis</a:t>
            </a:r>
            <a:r>
              <a:rPr lang="it-IT" dirty="0"/>
              <a:t> . 2023:78:17-26</a:t>
            </a:r>
            <a:endParaRPr lang="en-GB" dirty="0"/>
          </a:p>
        </p:txBody>
      </p:sp>
    </p:spTree>
    <p:extLst>
      <p:ext uri="{BB962C8B-B14F-4D97-AF65-F5344CB8AC3E}">
        <p14:creationId xmlns:p14="http://schemas.microsoft.com/office/powerpoint/2010/main" val="1783653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81;p50">
            <a:extLst>
              <a:ext uri="{FF2B5EF4-FFF2-40B4-BE49-F238E27FC236}">
                <a16:creationId xmlns:a16="http://schemas.microsoft.com/office/drawing/2014/main" id="{0E4D2237-ED8C-1874-8FF6-C73137D395F1}"/>
              </a:ext>
            </a:extLst>
          </p:cNvPr>
          <p:cNvSpPr txBox="1">
            <a:spLocks/>
          </p:cNvSpPr>
          <p:nvPr/>
        </p:nvSpPr>
        <p:spPr>
          <a:xfrm>
            <a:off x="22028" y="1508787"/>
            <a:ext cx="11036968" cy="4771941"/>
          </a:xfrm>
          <a:prstGeom prst="rect">
            <a:avLst/>
          </a:prstGeom>
          <a:noFill/>
          <a:ln>
            <a:noFill/>
          </a:ln>
        </p:spPr>
        <p:txBody>
          <a:bodyPr spcFirstLastPara="1" vert="horz" wrap="square" lIns="121900" tIns="60933" rIns="121900" bIns="60933" rtlCol="0" anchor="t" anchorCtr="0">
            <a:no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891" indent="-342891">
              <a:spcBef>
                <a:spcPts val="0"/>
              </a:spcBef>
              <a:buFont typeface="Arial"/>
              <a:buChar char="•"/>
            </a:pPr>
            <a:r>
              <a:rPr lang="it-IT" sz="2400" b="1" dirty="0">
                <a:solidFill>
                  <a:schemeClr val="dk1"/>
                </a:solidFill>
                <a:latin typeface="+mj-lt"/>
                <a:ea typeface="Garamond"/>
                <a:cs typeface="Garamond"/>
                <a:sym typeface="Garamond"/>
              </a:rPr>
              <a:t>Peso, altezza, </a:t>
            </a:r>
            <a:r>
              <a:rPr lang="it-IT" sz="2400" b="1" dirty="0">
                <a:latin typeface="+mj-lt"/>
                <a:ea typeface="Garamond"/>
                <a:cs typeface="Garamond"/>
                <a:sym typeface="Garamond"/>
              </a:rPr>
              <a:t>circonferenza vita e fianchi </a:t>
            </a:r>
            <a:endParaRPr lang="it-IT" sz="2400" b="1" dirty="0">
              <a:latin typeface="+mj-lt"/>
            </a:endParaRPr>
          </a:p>
          <a:p>
            <a:pPr marL="342891" indent="-342891">
              <a:buFont typeface="Arial"/>
              <a:buChar char="•"/>
            </a:pPr>
            <a:r>
              <a:rPr lang="it-IT" sz="2400" dirty="0">
                <a:latin typeface="+mj-lt"/>
                <a:ea typeface="Garamond"/>
                <a:cs typeface="Garamond"/>
                <a:sym typeface="Garamond"/>
              </a:rPr>
              <a:t>Mani</a:t>
            </a:r>
            <a:endParaRPr lang="it-IT" sz="2400" dirty="0">
              <a:latin typeface="+mj-lt"/>
            </a:endParaRPr>
          </a:p>
          <a:p>
            <a:pPr marL="342891" indent="-342891">
              <a:buFont typeface="Arial"/>
              <a:buChar char="•"/>
            </a:pPr>
            <a:r>
              <a:rPr lang="it-IT" sz="2400" dirty="0">
                <a:latin typeface="+mj-lt"/>
                <a:ea typeface="Garamond"/>
                <a:cs typeface="Garamond"/>
                <a:sym typeface="Garamond"/>
              </a:rPr>
              <a:t>Occhi</a:t>
            </a:r>
            <a:endParaRPr lang="it-IT" sz="2400" dirty="0">
              <a:latin typeface="+mj-lt"/>
            </a:endParaRPr>
          </a:p>
          <a:p>
            <a:pPr marL="342891" indent="-342891">
              <a:buFont typeface="Arial"/>
              <a:buChar char="•"/>
            </a:pPr>
            <a:r>
              <a:rPr lang="it-IT" sz="2400" dirty="0">
                <a:latin typeface="+mj-lt"/>
                <a:ea typeface="Garamond"/>
                <a:cs typeface="Garamond"/>
                <a:sym typeface="Garamond"/>
              </a:rPr>
              <a:t>Collo (circ.)</a:t>
            </a:r>
            <a:endParaRPr lang="it-IT" sz="2400" dirty="0">
              <a:latin typeface="+mj-lt"/>
            </a:endParaRPr>
          </a:p>
          <a:p>
            <a:pPr marL="342891" indent="-342891">
              <a:buFont typeface="Arial"/>
              <a:buChar char="•"/>
            </a:pPr>
            <a:r>
              <a:rPr lang="it-IT" sz="2400" dirty="0">
                <a:latin typeface="+mj-lt"/>
                <a:ea typeface="Garamond"/>
                <a:cs typeface="Garamond"/>
                <a:sym typeface="Garamond"/>
              </a:rPr>
              <a:t>Cuore</a:t>
            </a:r>
            <a:endParaRPr lang="it-IT" sz="2400" dirty="0">
              <a:latin typeface="+mj-lt"/>
            </a:endParaRPr>
          </a:p>
          <a:p>
            <a:pPr marL="342891" indent="-342891">
              <a:buFont typeface="Arial"/>
              <a:buChar char="•"/>
            </a:pPr>
            <a:r>
              <a:rPr lang="it-IT" sz="2400" dirty="0">
                <a:latin typeface="+mj-lt"/>
                <a:ea typeface="Garamond"/>
                <a:cs typeface="Garamond"/>
                <a:sym typeface="Garamond"/>
              </a:rPr>
              <a:t>Torace</a:t>
            </a:r>
            <a:endParaRPr lang="it-IT" sz="2400" dirty="0">
              <a:latin typeface="+mj-lt"/>
            </a:endParaRPr>
          </a:p>
          <a:p>
            <a:pPr marL="342891" indent="-342891">
              <a:buFont typeface="Arial"/>
              <a:buChar char="•"/>
            </a:pPr>
            <a:r>
              <a:rPr lang="it-IT" sz="2400" dirty="0">
                <a:latin typeface="+mj-lt"/>
                <a:ea typeface="Garamond"/>
                <a:cs typeface="Garamond"/>
                <a:sym typeface="Garamond"/>
              </a:rPr>
              <a:t>Addome</a:t>
            </a:r>
            <a:endParaRPr lang="it-IT" sz="2400" dirty="0">
              <a:latin typeface="+mj-lt"/>
            </a:endParaRPr>
          </a:p>
          <a:p>
            <a:pPr marL="342891" indent="-342891">
              <a:buFont typeface="Arial"/>
              <a:buChar char="•"/>
            </a:pPr>
            <a:r>
              <a:rPr lang="it-IT" sz="2400" dirty="0">
                <a:latin typeface="+mj-lt"/>
                <a:ea typeface="Garamond"/>
                <a:cs typeface="Garamond"/>
                <a:sym typeface="Garamond"/>
              </a:rPr>
              <a:t>Arti inferiori</a:t>
            </a:r>
            <a:endParaRPr lang="it-IT" sz="2400" dirty="0">
              <a:latin typeface="+mj-lt"/>
            </a:endParaRPr>
          </a:p>
          <a:p>
            <a:pPr marL="342891" indent="-342891">
              <a:buFont typeface="Arial"/>
              <a:buChar char="•"/>
            </a:pPr>
            <a:r>
              <a:rPr lang="it-IT" sz="2400" dirty="0">
                <a:latin typeface="+mj-lt"/>
                <a:ea typeface="Garamond"/>
                <a:cs typeface="Garamond"/>
                <a:sym typeface="Garamond"/>
              </a:rPr>
              <a:t>Pressione Arteriosa</a:t>
            </a:r>
            <a:endParaRPr lang="it-IT" sz="2400" dirty="0">
              <a:latin typeface="+mj-lt"/>
            </a:endParaRPr>
          </a:p>
          <a:p>
            <a:pPr marL="342891" indent="-190495"/>
            <a:endParaRPr lang="it-IT" sz="2400" dirty="0">
              <a:latin typeface="+mj-lt"/>
              <a:ea typeface="Garamond"/>
              <a:cs typeface="Garamond"/>
              <a:sym typeface="Garamond"/>
            </a:endParaRPr>
          </a:p>
        </p:txBody>
      </p:sp>
      <p:sp>
        <p:nvSpPr>
          <p:cNvPr id="2" name="Google Shape;683;p50">
            <a:extLst>
              <a:ext uri="{FF2B5EF4-FFF2-40B4-BE49-F238E27FC236}">
                <a16:creationId xmlns:a16="http://schemas.microsoft.com/office/drawing/2014/main" id="{96C9D91D-CC77-55EF-A396-E252D66A6534}"/>
              </a:ext>
            </a:extLst>
          </p:cNvPr>
          <p:cNvSpPr txBox="1"/>
          <p:nvPr/>
        </p:nvSpPr>
        <p:spPr>
          <a:xfrm>
            <a:off x="6096000" y="1164282"/>
            <a:ext cx="4662473" cy="3225444"/>
          </a:xfrm>
          <a:prstGeom prst="rect">
            <a:avLst/>
          </a:prstGeom>
          <a:noFill/>
          <a:ln w="28575" cap="flat" cmpd="sng">
            <a:solidFill>
              <a:srgbClr val="008080"/>
            </a:solidFill>
            <a:prstDash val="solid"/>
            <a:miter lim="800000"/>
            <a:headEnd type="none" w="sm" len="sm"/>
            <a:tailEnd type="none" w="sm" len="sm"/>
          </a:ln>
        </p:spPr>
        <p:txBody>
          <a:bodyPr spcFirstLastPara="1" wrap="square" lIns="121900" tIns="60933" rIns="121900" bIns="60933" anchor="t" anchorCtr="0">
            <a:spAutoFit/>
          </a:bodyPr>
          <a:lstStyle/>
          <a:p>
            <a:pPr>
              <a:lnSpc>
                <a:spcPct val="140000"/>
              </a:lnSpc>
            </a:pPr>
            <a:r>
              <a:rPr lang="it-IT" sz="2400">
                <a:solidFill>
                  <a:srgbClr val="CC3300"/>
                </a:solidFill>
                <a:latin typeface="+mj-lt"/>
                <a:ea typeface="Garamond"/>
                <a:cs typeface="Garamond"/>
                <a:sym typeface="Garamond"/>
              </a:rPr>
              <a:t>&lt; 18.5		=  Sottopeso</a:t>
            </a:r>
            <a:endParaRPr sz="2400">
              <a:latin typeface="+mj-lt"/>
            </a:endParaRPr>
          </a:p>
          <a:p>
            <a:pPr>
              <a:lnSpc>
                <a:spcPct val="140000"/>
              </a:lnSpc>
            </a:pPr>
            <a:r>
              <a:rPr lang="it-IT" sz="2400">
                <a:solidFill>
                  <a:srgbClr val="006600"/>
                </a:solidFill>
                <a:latin typeface="+mj-lt"/>
                <a:ea typeface="Garamond"/>
                <a:cs typeface="Garamond"/>
                <a:sym typeface="Garamond"/>
              </a:rPr>
              <a:t>18.5 - 24.9	=  Normopeso</a:t>
            </a:r>
            <a:endParaRPr sz="2400">
              <a:latin typeface="+mj-lt"/>
            </a:endParaRPr>
          </a:p>
          <a:p>
            <a:pPr>
              <a:lnSpc>
                <a:spcPct val="140000"/>
              </a:lnSpc>
            </a:pPr>
            <a:r>
              <a:rPr lang="it-IT" sz="2400">
                <a:solidFill>
                  <a:srgbClr val="FF9900"/>
                </a:solidFill>
                <a:latin typeface="+mj-lt"/>
                <a:ea typeface="Garamond"/>
                <a:cs typeface="Garamond"/>
                <a:sym typeface="Garamond"/>
              </a:rPr>
              <a:t>25.0 - 29.9	=  Sovrappeso</a:t>
            </a:r>
            <a:endParaRPr sz="2400">
              <a:latin typeface="+mj-lt"/>
            </a:endParaRPr>
          </a:p>
          <a:p>
            <a:pPr>
              <a:lnSpc>
                <a:spcPct val="140000"/>
              </a:lnSpc>
            </a:pPr>
            <a:r>
              <a:rPr lang="it-IT" sz="2400">
                <a:solidFill>
                  <a:srgbClr val="CC3300"/>
                </a:solidFill>
                <a:latin typeface="+mj-lt"/>
                <a:ea typeface="Garamond"/>
                <a:cs typeface="Garamond"/>
                <a:sym typeface="Garamond"/>
              </a:rPr>
              <a:t>30.0 - 34.9	=  Obesità classe I</a:t>
            </a:r>
            <a:endParaRPr sz="2400">
              <a:latin typeface="+mj-lt"/>
            </a:endParaRPr>
          </a:p>
          <a:p>
            <a:pPr>
              <a:lnSpc>
                <a:spcPct val="140000"/>
              </a:lnSpc>
            </a:pPr>
            <a:r>
              <a:rPr lang="it-IT" sz="2400">
                <a:solidFill>
                  <a:srgbClr val="CC3300"/>
                </a:solidFill>
                <a:latin typeface="+mj-lt"/>
                <a:ea typeface="Garamond"/>
                <a:cs typeface="Garamond"/>
                <a:sym typeface="Garamond"/>
              </a:rPr>
              <a:t>35.0 - 39.9	=  Obesità classe II</a:t>
            </a:r>
            <a:endParaRPr sz="2400">
              <a:latin typeface="+mj-lt"/>
            </a:endParaRPr>
          </a:p>
          <a:p>
            <a:pPr>
              <a:lnSpc>
                <a:spcPct val="140000"/>
              </a:lnSpc>
            </a:pPr>
            <a:r>
              <a:rPr lang="it-IT" sz="2400" u="sng">
                <a:solidFill>
                  <a:srgbClr val="993300"/>
                </a:solidFill>
                <a:latin typeface="+mj-lt"/>
                <a:ea typeface="Garamond"/>
                <a:cs typeface="Garamond"/>
                <a:sym typeface="Garamond"/>
              </a:rPr>
              <a:t>&gt;</a:t>
            </a:r>
            <a:r>
              <a:rPr lang="it-IT" sz="2400">
                <a:solidFill>
                  <a:srgbClr val="993300"/>
                </a:solidFill>
                <a:latin typeface="+mj-lt"/>
                <a:ea typeface="Garamond"/>
                <a:cs typeface="Garamond"/>
                <a:sym typeface="Garamond"/>
              </a:rPr>
              <a:t> 40		=  Obesità classe III</a:t>
            </a:r>
            <a:endParaRPr sz="2400">
              <a:latin typeface="+mj-lt"/>
            </a:endParaRPr>
          </a:p>
        </p:txBody>
      </p:sp>
      <p:sp>
        <p:nvSpPr>
          <p:cNvPr id="3" name="Google Shape;684;p50">
            <a:extLst>
              <a:ext uri="{FF2B5EF4-FFF2-40B4-BE49-F238E27FC236}">
                <a16:creationId xmlns:a16="http://schemas.microsoft.com/office/drawing/2014/main" id="{6CD60562-7338-B63E-1A40-09FD47131C24}"/>
              </a:ext>
            </a:extLst>
          </p:cNvPr>
          <p:cNvSpPr txBox="1"/>
          <p:nvPr/>
        </p:nvSpPr>
        <p:spPr>
          <a:xfrm>
            <a:off x="6096000" y="577272"/>
            <a:ext cx="4662472" cy="492388"/>
          </a:xfrm>
          <a:prstGeom prst="rect">
            <a:avLst/>
          </a:prstGeom>
          <a:noFill/>
          <a:ln>
            <a:noFill/>
          </a:ln>
        </p:spPr>
        <p:txBody>
          <a:bodyPr spcFirstLastPara="1" wrap="square" lIns="121900" tIns="60933" rIns="121900" bIns="60933" anchor="t" anchorCtr="0">
            <a:spAutoFit/>
          </a:bodyPr>
          <a:lstStyle/>
          <a:p>
            <a:pPr algn="ctr"/>
            <a:r>
              <a:rPr lang="it-IT" sz="2400" b="1" dirty="0">
                <a:solidFill>
                  <a:srgbClr val="0000FF"/>
                </a:solidFill>
                <a:latin typeface="+mj-lt"/>
                <a:ea typeface="Garamond"/>
                <a:cs typeface="Garamond"/>
                <a:sym typeface="Garamond"/>
              </a:rPr>
              <a:t>Body Mass Index - BMI (kg/m</a:t>
            </a:r>
            <a:r>
              <a:rPr lang="it-IT" sz="2400" b="1" baseline="30000" dirty="0">
                <a:solidFill>
                  <a:srgbClr val="0000FF"/>
                </a:solidFill>
                <a:latin typeface="+mj-lt"/>
                <a:ea typeface="Garamond"/>
                <a:cs typeface="Garamond"/>
                <a:sym typeface="Garamond"/>
              </a:rPr>
              <a:t>2</a:t>
            </a:r>
            <a:r>
              <a:rPr lang="it-IT" sz="2400" b="1" dirty="0">
                <a:solidFill>
                  <a:srgbClr val="0000FF"/>
                </a:solidFill>
                <a:latin typeface="+mj-lt"/>
                <a:ea typeface="Garamond"/>
                <a:cs typeface="Garamond"/>
                <a:sym typeface="Garamond"/>
              </a:rPr>
              <a:t>)</a:t>
            </a:r>
            <a:endParaRPr sz="2400" dirty="0">
              <a:latin typeface="+mj-lt"/>
            </a:endParaRPr>
          </a:p>
        </p:txBody>
      </p:sp>
      <p:pic>
        <p:nvPicPr>
          <p:cNvPr id="6" name="Google Shape;693;p51" descr="Obesity: Why is the Apple Worse Off Than the Pear? | by GABA Daba Doo —  COGS 163 | Metabolic Brain Disorders @ UCSD | Medium">
            <a:extLst>
              <a:ext uri="{FF2B5EF4-FFF2-40B4-BE49-F238E27FC236}">
                <a16:creationId xmlns:a16="http://schemas.microsoft.com/office/drawing/2014/main" id="{8AF2E95B-E028-DE7A-8F91-47C9D3A7CC5F}"/>
              </a:ext>
            </a:extLst>
          </p:cNvPr>
          <p:cNvPicPr preferRelativeResize="0">
            <a:picLocks noChangeAspect="1"/>
          </p:cNvPicPr>
          <p:nvPr/>
        </p:nvPicPr>
        <p:blipFill rotWithShape="1">
          <a:blip r:embed="rId2">
            <a:alphaModFix amt="35000"/>
          </a:blip>
          <a:srcRect l="3129" t="18217" r="46976" b="4594"/>
          <a:stretch/>
        </p:blipFill>
        <p:spPr>
          <a:xfrm>
            <a:off x="10527237" y="5080174"/>
            <a:ext cx="1364258" cy="1405603"/>
          </a:xfrm>
          <a:prstGeom prst="rect">
            <a:avLst/>
          </a:prstGeom>
          <a:noFill/>
          <a:ln>
            <a:noFill/>
          </a:ln>
        </p:spPr>
      </p:pic>
      <p:pic>
        <p:nvPicPr>
          <p:cNvPr id="7" name="Google Shape;694;p51" descr="Obesity: Why is the Apple Worse Off Than the Pear? | by GABA Daba Doo —  COGS 163 | Metabolic Brain Disorders @ UCSD | Medium">
            <a:extLst>
              <a:ext uri="{FF2B5EF4-FFF2-40B4-BE49-F238E27FC236}">
                <a16:creationId xmlns:a16="http://schemas.microsoft.com/office/drawing/2014/main" id="{20027DE1-C2BD-FB92-8390-BF5916CF2D41}"/>
              </a:ext>
            </a:extLst>
          </p:cNvPr>
          <p:cNvPicPr preferRelativeResize="0">
            <a:picLocks noChangeAspect="1"/>
          </p:cNvPicPr>
          <p:nvPr/>
        </p:nvPicPr>
        <p:blipFill rotWithShape="1">
          <a:blip r:embed="rId3">
            <a:alphaModFix amt="35000"/>
          </a:blip>
          <a:srcRect l="52919" t="3148" r="4745" b="1700"/>
          <a:stretch/>
        </p:blipFill>
        <p:spPr>
          <a:xfrm>
            <a:off x="8976538" y="4707952"/>
            <a:ext cx="1436400" cy="2150048"/>
          </a:xfrm>
          <a:prstGeom prst="rect">
            <a:avLst/>
          </a:prstGeom>
          <a:noFill/>
          <a:ln>
            <a:noFill/>
          </a:ln>
        </p:spPr>
      </p:pic>
      <p:sp>
        <p:nvSpPr>
          <p:cNvPr id="8" name="Google Shape;701;p52">
            <a:extLst>
              <a:ext uri="{FF2B5EF4-FFF2-40B4-BE49-F238E27FC236}">
                <a16:creationId xmlns:a16="http://schemas.microsoft.com/office/drawing/2014/main" id="{26DD0B8A-56D4-79BF-565B-6FB2FB5822A2}"/>
              </a:ext>
            </a:extLst>
          </p:cNvPr>
          <p:cNvSpPr txBox="1"/>
          <p:nvPr/>
        </p:nvSpPr>
        <p:spPr>
          <a:xfrm>
            <a:off x="229280" y="245040"/>
            <a:ext cx="9144000" cy="495676"/>
          </a:xfrm>
          <a:prstGeom prst="rect">
            <a:avLst/>
          </a:prstGeom>
          <a:noFill/>
          <a:ln>
            <a:noFill/>
          </a:ln>
        </p:spPr>
        <p:txBody>
          <a:bodyPr spcFirstLastPara="1" wrap="square" lIns="121900" tIns="60933" rIns="121900" bIns="60933" anchor="t" anchorCtr="0">
            <a:noAutofit/>
          </a:bodyPr>
          <a:lstStyle/>
          <a:p>
            <a:pPr>
              <a:buClr>
                <a:schemeClr val="dk1"/>
              </a:buClr>
              <a:buSzPts val="1800"/>
            </a:pPr>
            <a:r>
              <a:rPr lang="it-IT" sz="2800" b="1" dirty="0">
                <a:solidFill>
                  <a:srgbClr val="A31738"/>
                </a:solidFill>
                <a:latin typeface="+mj-lt"/>
                <a:ea typeface="Garamond"/>
                <a:cs typeface="Garamond"/>
                <a:sym typeface="Garamond"/>
              </a:rPr>
              <a:t>Esame obiettivo</a:t>
            </a:r>
            <a:endParaRPr sz="2800" dirty="0">
              <a:solidFill>
                <a:srgbClr val="A31738"/>
              </a:solidFill>
              <a:latin typeface="+mj-lt"/>
            </a:endParaRPr>
          </a:p>
        </p:txBody>
      </p:sp>
    </p:spTree>
    <p:extLst>
      <p:ext uri="{BB962C8B-B14F-4D97-AF65-F5344CB8AC3E}">
        <p14:creationId xmlns:p14="http://schemas.microsoft.com/office/powerpoint/2010/main" val="3827909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2B73D383-C738-2ABF-77CF-A8B94EB306CA}"/>
              </a:ext>
            </a:extLst>
          </p:cNvPr>
          <p:cNvPicPr>
            <a:picLocks noChangeAspect="1"/>
          </p:cNvPicPr>
          <p:nvPr/>
        </p:nvPicPr>
        <p:blipFill>
          <a:blip r:embed="rId2"/>
          <a:stretch>
            <a:fillRect/>
          </a:stretch>
        </p:blipFill>
        <p:spPr>
          <a:xfrm>
            <a:off x="0" y="89192"/>
            <a:ext cx="5872480" cy="6443811"/>
          </a:xfrm>
          <a:prstGeom prst="rect">
            <a:avLst/>
          </a:prstGeom>
        </p:spPr>
      </p:pic>
      <p:sp>
        <p:nvSpPr>
          <p:cNvPr id="10" name="CasellaDiTesto 9">
            <a:extLst>
              <a:ext uri="{FF2B5EF4-FFF2-40B4-BE49-F238E27FC236}">
                <a16:creationId xmlns:a16="http://schemas.microsoft.com/office/drawing/2014/main" id="{4F4CDA39-7A2E-2084-4B2C-F440FC149BE2}"/>
              </a:ext>
            </a:extLst>
          </p:cNvPr>
          <p:cNvSpPr txBox="1"/>
          <p:nvPr/>
        </p:nvSpPr>
        <p:spPr>
          <a:xfrm>
            <a:off x="22028" y="6488668"/>
            <a:ext cx="5008705" cy="369332"/>
          </a:xfrm>
          <a:prstGeom prst="rect">
            <a:avLst/>
          </a:prstGeom>
          <a:noFill/>
        </p:spPr>
        <p:txBody>
          <a:bodyPr wrap="square">
            <a:spAutoFit/>
          </a:bodyPr>
          <a:lstStyle/>
          <a:p>
            <a:r>
              <a:rPr lang="it-IT" i="1" dirty="0"/>
              <a:t>Ross R, et al. </a:t>
            </a:r>
            <a:r>
              <a:rPr lang="it-IT" i="1" dirty="0" err="1"/>
              <a:t>Nat</a:t>
            </a:r>
            <a:r>
              <a:rPr lang="it-IT" i="1" dirty="0"/>
              <a:t> </a:t>
            </a:r>
            <a:r>
              <a:rPr lang="it-IT" i="1" dirty="0" err="1"/>
              <a:t>Rev</a:t>
            </a:r>
            <a:r>
              <a:rPr lang="it-IT" i="1" dirty="0"/>
              <a:t> </a:t>
            </a:r>
            <a:r>
              <a:rPr lang="it-IT" i="1" dirty="0" err="1"/>
              <a:t>Endocrinol</a:t>
            </a:r>
            <a:r>
              <a:rPr lang="it-IT" i="1" dirty="0"/>
              <a:t> . 2020;16:177-189</a:t>
            </a:r>
          </a:p>
        </p:txBody>
      </p:sp>
      <p:pic>
        <p:nvPicPr>
          <p:cNvPr id="2050" name="Picture 2" descr="Measurement of waist circumference at three levels. (A) umbilical... |  Download Scientific Diagram">
            <a:extLst>
              <a:ext uri="{FF2B5EF4-FFF2-40B4-BE49-F238E27FC236}">
                <a16:creationId xmlns:a16="http://schemas.microsoft.com/office/drawing/2014/main" id="{F56E27F9-546D-BCBB-0658-213465FAC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990" y="1924445"/>
            <a:ext cx="5727285" cy="3605498"/>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691;p51">
            <a:extLst>
              <a:ext uri="{FF2B5EF4-FFF2-40B4-BE49-F238E27FC236}">
                <a16:creationId xmlns:a16="http://schemas.microsoft.com/office/drawing/2014/main" id="{75FDD6A0-EBDB-A267-5081-C6AA36C57BFD}"/>
              </a:ext>
            </a:extLst>
          </p:cNvPr>
          <p:cNvSpPr txBox="1"/>
          <p:nvPr/>
        </p:nvSpPr>
        <p:spPr>
          <a:xfrm>
            <a:off x="7183120" y="231197"/>
            <a:ext cx="3566160" cy="495676"/>
          </a:xfrm>
          <a:prstGeom prst="rect">
            <a:avLst/>
          </a:prstGeom>
          <a:noFill/>
          <a:ln>
            <a:noFill/>
          </a:ln>
        </p:spPr>
        <p:txBody>
          <a:bodyPr spcFirstLastPara="1" wrap="square" lIns="121900" tIns="60933" rIns="121900" bIns="60933" anchor="t" anchorCtr="0">
            <a:noAutofit/>
          </a:bodyPr>
          <a:lstStyle/>
          <a:p>
            <a:pPr algn="ctr">
              <a:buClr>
                <a:schemeClr val="dk1"/>
              </a:buClr>
              <a:buSzPts val="1800"/>
            </a:pPr>
            <a:r>
              <a:rPr lang="it-IT" sz="2400" b="1" dirty="0">
                <a:solidFill>
                  <a:schemeClr val="dk1"/>
                </a:solidFill>
                <a:latin typeface="+mj-lt"/>
                <a:ea typeface="Garamond"/>
                <a:cs typeface="Garamond"/>
                <a:sym typeface="Garamond"/>
              </a:rPr>
              <a:t>Circonferenza vita: </a:t>
            </a:r>
          </a:p>
          <a:p>
            <a:pPr algn="ctr">
              <a:buClr>
                <a:schemeClr val="dk1"/>
              </a:buClr>
              <a:buSzPts val="1800"/>
            </a:pPr>
            <a:r>
              <a:rPr lang="it-IT" sz="2400" b="1" dirty="0">
                <a:solidFill>
                  <a:schemeClr val="dk1"/>
                </a:solidFill>
                <a:latin typeface="+mj-lt"/>
                <a:ea typeface="Garamond"/>
                <a:cs typeface="Garamond"/>
                <a:sym typeface="Garamond"/>
              </a:rPr>
              <a:t>un parametro vitale</a:t>
            </a:r>
            <a:endParaRPr sz="2400" dirty="0">
              <a:latin typeface="+mj-lt"/>
            </a:endParaRPr>
          </a:p>
        </p:txBody>
      </p:sp>
    </p:spTree>
    <p:extLst>
      <p:ext uri="{BB962C8B-B14F-4D97-AF65-F5344CB8AC3E}">
        <p14:creationId xmlns:p14="http://schemas.microsoft.com/office/powerpoint/2010/main" val="3161475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0;p52">
            <a:extLst>
              <a:ext uri="{FF2B5EF4-FFF2-40B4-BE49-F238E27FC236}">
                <a16:creationId xmlns:a16="http://schemas.microsoft.com/office/drawing/2014/main" id="{2F493F6B-D165-5C6A-4DE2-EA1078CB62FC}"/>
              </a:ext>
            </a:extLst>
          </p:cNvPr>
          <p:cNvSpPr txBox="1">
            <a:spLocks/>
          </p:cNvSpPr>
          <p:nvPr/>
        </p:nvSpPr>
        <p:spPr>
          <a:xfrm>
            <a:off x="229280" y="1159472"/>
            <a:ext cx="11036968" cy="4771941"/>
          </a:xfrm>
          <a:prstGeom prst="rect">
            <a:avLst/>
          </a:prstGeom>
          <a:noFill/>
          <a:ln>
            <a:noFill/>
          </a:ln>
        </p:spPr>
        <p:txBody>
          <a:bodyPr spcFirstLastPara="1" vert="horz" wrap="square" lIns="121900" tIns="60933" rIns="121900" bIns="60933" rtlCol="0" anchor="t" anchorCtr="0">
            <a:no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891" indent="-342891">
              <a:spcBef>
                <a:spcPts val="0"/>
              </a:spcBef>
              <a:buFont typeface="Arial"/>
              <a:buChar char="•"/>
            </a:pPr>
            <a:r>
              <a:rPr lang="it-IT" sz="2400" dirty="0">
                <a:latin typeface="+mj-lt"/>
                <a:ea typeface="Garamond"/>
                <a:cs typeface="Garamond"/>
                <a:sym typeface="Garamond"/>
              </a:rPr>
              <a:t>Peso, altezza, circonferenza vita e fianchi, </a:t>
            </a:r>
            <a:endParaRPr lang="it-IT" sz="2400" dirty="0">
              <a:latin typeface="+mj-lt"/>
            </a:endParaRPr>
          </a:p>
          <a:p>
            <a:pPr marL="342891" indent="-342891">
              <a:buFont typeface="Arial"/>
              <a:buChar char="•"/>
            </a:pPr>
            <a:r>
              <a:rPr lang="it-IT" sz="2400" b="1" dirty="0">
                <a:solidFill>
                  <a:schemeClr val="dk1"/>
                </a:solidFill>
                <a:latin typeface="+mj-lt"/>
                <a:ea typeface="Garamond"/>
                <a:cs typeface="Garamond"/>
                <a:sym typeface="Garamond"/>
              </a:rPr>
              <a:t>Mani</a:t>
            </a:r>
            <a:endParaRPr lang="it-IT" sz="2400" b="1" dirty="0">
              <a:latin typeface="+mj-lt"/>
            </a:endParaRPr>
          </a:p>
          <a:p>
            <a:pPr marL="342891" indent="-342891">
              <a:buFont typeface="Arial"/>
              <a:buChar char="•"/>
            </a:pPr>
            <a:r>
              <a:rPr lang="it-IT" sz="2400" b="1" dirty="0">
                <a:solidFill>
                  <a:schemeClr val="dk1"/>
                </a:solidFill>
                <a:latin typeface="+mj-lt"/>
                <a:ea typeface="Garamond"/>
                <a:cs typeface="Garamond"/>
                <a:sym typeface="Garamond"/>
              </a:rPr>
              <a:t>Occhi</a:t>
            </a:r>
            <a:endParaRPr lang="it-IT" sz="2400" b="1" dirty="0">
              <a:latin typeface="+mj-lt"/>
            </a:endParaRPr>
          </a:p>
          <a:p>
            <a:pPr marL="342891" indent="-342891">
              <a:buFont typeface="Arial"/>
              <a:buChar char="•"/>
            </a:pPr>
            <a:r>
              <a:rPr lang="it-IT" sz="2400" b="1" dirty="0">
                <a:solidFill>
                  <a:schemeClr val="dk1"/>
                </a:solidFill>
                <a:latin typeface="+mj-lt"/>
                <a:ea typeface="Garamond"/>
                <a:cs typeface="Garamond"/>
                <a:sym typeface="Garamond"/>
              </a:rPr>
              <a:t>Collo </a:t>
            </a:r>
            <a:r>
              <a:rPr lang="it-IT" sz="2400" b="1" dirty="0">
                <a:latin typeface="+mj-lt"/>
                <a:ea typeface="Garamond"/>
                <a:cs typeface="Garamond"/>
                <a:sym typeface="Garamond"/>
              </a:rPr>
              <a:t>(circ.)</a:t>
            </a:r>
            <a:endParaRPr lang="it-IT" sz="2400" b="1" dirty="0">
              <a:latin typeface="+mj-lt"/>
            </a:endParaRPr>
          </a:p>
          <a:p>
            <a:pPr marL="342891" indent="-342891">
              <a:buFont typeface="Arial"/>
              <a:buChar char="•"/>
            </a:pPr>
            <a:r>
              <a:rPr lang="it-IT" sz="2400" dirty="0">
                <a:latin typeface="+mj-lt"/>
                <a:ea typeface="Garamond"/>
                <a:cs typeface="Garamond"/>
                <a:sym typeface="Garamond"/>
              </a:rPr>
              <a:t>Cuore</a:t>
            </a:r>
            <a:endParaRPr lang="it-IT" sz="2400" dirty="0">
              <a:latin typeface="+mj-lt"/>
            </a:endParaRPr>
          </a:p>
          <a:p>
            <a:pPr marL="342891" indent="-342891">
              <a:buFont typeface="Arial"/>
              <a:buChar char="•"/>
            </a:pPr>
            <a:r>
              <a:rPr lang="it-IT" sz="2400" dirty="0">
                <a:latin typeface="+mj-lt"/>
                <a:ea typeface="Garamond"/>
                <a:cs typeface="Garamond"/>
                <a:sym typeface="Garamond"/>
              </a:rPr>
              <a:t>Torace</a:t>
            </a:r>
            <a:endParaRPr lang="it-IT" sz="2400" dirty="0">
              <a:latin typeface="+mj-lt"/>
            </a:endParaRPr>
          </a:p>
          <a:p>
            <a:pPr marL="342891" indent="-342891">
              <a:buFont typeface="Arial"/>
              <a:buChar char="•"/>
            </a:pPr>
            <a:r>
              <a:rPr lang="it-IT" sz="2400" dirty="0">
                <a:latin typeface="+mj-lt"/>
                <a:ea typeface="Garamond"/>
                <a:cs typeface="Garamond"/>
                <a:sym typeface="Garamond"/>
              </a:rPr>
              <a:t>Addome</a:t>
            </a:r>
            <a:endParaRPr lang="it-IT" sz="2400" dirty="0">
              <a:latin typeface="+mj-lt"/>
            </a:endParaRPr>
          </a:p>
          <a:p>
            <a:pPr marL="342891" indent="-342891">
              <a:buFont typeface="Arial"/>
              <a:buChar char="•"/>
            </a:pPr>
            <a:r>
              <a:rPr lang="it-IT" sz="2400" dirty="0">
                <a:latin typeface="+mj-lt"/>
                <a:ea typeface="Garamond"/>
                <a:cs typeface="Garamond"/>
                <a:sym typeface="Garamond"/>
              </a:rPr>
              <a:t>Arti inferiori</a:t>
            </a:r>
            <a:endParaRPr lang="it-IT" sz="2400" dirty="0">
              <a:latin typeface="+mj-lt"/>
            </a:endParaRPr>
          </a:p>
          <a:p>
            <a:pPr marL="342891" indent="-342891">
              <a:buFont typeface="Arial"/>
              <a:buChar char="•"/>
            </a:pPr>
            <a:r>
              <a:rPr lang="it-IT" sz="2400" b="1" dirty="0">
                <a:latin typeface="+mj-lt"/>
                <a:ea typeface="Garamond"/>
                <a:cs typeface="Garamond"/>
                <a:sym typeface="Garamond"/>
              </a:rPr>
              <a:t>Pressione Arteriosa</a:t>
            </a:r>
          </a:p>
        </p:txBody>
      </p:sp>
      <p:pic>
        <p:nvPicPr>
          <p:cNvPr id="4" name="Google Shape;702;p52" descr="Dark knuckles: Causes, treatment, and prevention">
            <a:extLst>
              <a:ext uri="{FF2B5EF4-FFF2-40B4-BE49-F238E27FC236}">
                <a16:creationId xmlns:a16="http://schemas.microsoft.com/office/drawing/2014/main" id="{4463A8B3-3DB3-8782-1411-2DDC751CEFEE}"/>
              </a:ext>
            </a:extLst>
          </p:cNvPr>
          <p:cNvPicPr preferRelativeResize="0"/>
          <p:nvPr/>
        </p:nvPicPr>
        <p:blipFill rotWithShape="1">
          <a:blip r:embed="rId2">
            <a:alphaModFix/>
          </a:blip>
          <a:srcRect/>
          <a:stretch/>
        </p:blipFill>
        <p:spPr>
          <a:xfrm>
            <a:off x="7389441" y="1050926"/>
            <a:ext cx="2400975" cy="1350548"/>
          </a:xfrm>
          <a:prstGeom prst="rect">
            <a:avLst/>
          </a:prstGeom>
          <a:noFill/>
          <a:ln>
            <a:noFill/>
          </a:ln>
        </p:spPr>
      </p:pic>
      <p:pic>
        <p:nvPicPr>
          <p:cNvPr id="5" name="Google Shape;703;p52" descr="Figure, Acanthosis Nigricans. Contributed by Scott Dulebohn, MD] -  StatPearls - NCBI Bookshelf">
            <a:extLst>
              <a:ext uri="{FF2B5EF4-FFF2-40B4-BE49-F238E27FC236}">
                <a16:creationId xmlns:a16="http://schemas.microsoft.com/office/drawing/2014/main" id="{48C3D469-6792-791A-839D-730F7748F597}"/>
              </a:ext>
            </a:extLst>
          </p:cNvPr>
          <p:cNvPicPr preferRelativeResize="0"/>
          <p:nvPr/>
        </p:nvPicPr>
        <p:blipFill rotWithShape="1">
          <a:blip r:embed="rId3">
            <a:alphaModFix/>
          </a:blip>
          <a:srcRect/>
          <a:stretch/>
        </p:blipFill>
        <p:spPr>
          <a:xfrm>
            <a:off x="10032437" y="1033321"/>
            <a:ext cx="1824203" cy="1368152"/>
          </a:xfrm>
          <a:prstGeom prst="rect">
            <a:avLst/>
          </a:prstGeom>
          <a:noFill/>
          <a:ln>
            <a:noFill/>
          </a:ln>
        </p:spPr>
      </p:pic>
      <p:pic>
        <p:nvPicPr>
          <p:cNvPr id="7" name="Google Shape;705;p52" descr="Neural network based nonБ•'invasive method to detect anemia from images of  eye conjunctiva">
            <a:extLst>
              <a:ext uri="{FF2B5EF4-FFF2-40B4-BE49-F238E27FC236}">
                <a16:creationId xmlns:a16="http://schemas.microsoft.com/office/drawing/2014/main" id="{94DFE5A1-A624-2009-957C-D874FBCC9532}"/>
              </a:ext>
            </a:extLst>
          </p:cNvPr>
          <p:cNvPicPr preferRelativeResize="0"/>
          <p:nvPr/>
        </p:nvPicPr>
        <p:blipFill rotWithShape="1">
          <a:blip r:embed="rId4">
            <a:alphaModFix/>
          </a:blip>
          <a:srcRect l="68609" t="54876"/>
          <a:stretch/>
        </p:blipFill>
        <p:spPr>
          <a:xfrm>
            <a:off x="7526671" y="4417251"/>
            <a:ext cx="2030115" cy="1350548"/>
          </a:xfrm>
          <a:prstGeom prst="rect">
            <a:avLst/>
          </a:prstGeom>
          <a:noFill/>
          <a:ln>
            <a:noFill/>
          </a:ln>
        </p:spPr>
      </p:pic>
      <p:pic>
        <p:nvPicPr>
          <p:cNvPr id="8" name="Google Shape;706;p52" descr="Have you ever seen anyone with real yellow eyes? - Quora">
            <a:extLst>
              <a:ext uri="{FF2B5EF4-FFF2-40B4-BE49-F238E27FC236}">
                <a16:creationId xmlns:a16="http://schemas.microsoft.com/office/drawing/2014/main" id="{4148BA39-D3C7-5404-0C9D-A3934358C56B}"/>
              </a:ext>
            </a:extLst>
          </p:cNvPr>
          <p:cNvPicPr preferRelativeResize="0"/>
          <p:nvPr/>
        </p:nvPicPr>
        <p:blipFill rotWithShape="1">
          <a:blip r:embed="rId5">
            <a:alphaModFix/>
          </a:blip>
          <a:srcRect t="28980" r="17258" b="15636"/>
          <a:stretch/>
        </p:blipFill>
        <p:spPr>
          <a:xfrm>
            <a:off x="9937585" y="4456527"/>
            <a:ext cx="1919055" cy="1311272"/>
          </a:xfrm>
          <a:prstGeom prst="rect">
            <a:avLst/>
          </a:prstGeom>
          <a:noFill/>
          <a:ln>
            <a:noFill/>
          </a:ln>
        </p:spPr>
      </p:pic>
      <p:pic>
        <p:nvPicPr>
          <p:cNvPr id="9" name="Google Shape;707;p52" descr="Goitre | pathology | Britannica">
            <a:extLst>
              <a:ext uri="{FF2B5EF4-FFF2-40B4-BE49-F238E27FC236}">
                <a16:creationId xmlns:a16="http://schemas.microsoft.com/office/drawing/2014/main" id="{EFCD0236-D737-4139-89A2-98C6E7AF653C}"/>
              </a:ext>
            </a:extLst>
          </p:cNvPr>
          <p:cNvPicPr preferRelativeResize="0"/>
          <p:nvPr/>
        </p:nvPicPr>
        <p:blipFill rotWithShape="1">
          <a:blip r:embed="rId6">
            <a:alphaModFix/>
          </a:blip>
          <a:srcRect l="16215" r="24891" b="21622"/>
          <a:stretch/>
        </p:blipFill>
        <p:spPr>
          <a:xfrm>
            <a:off x="5107879" y="2634360"/>
            <a:ext cx="1833163" cy="1822167"/>
          </a:xfrm>
          <a:prstGeom prst="rect">
            <a:avLst/>
          </a:prstGeom>
          <a:noFill/>
          <a:ln>
            <a:noFill/>
          </a:ln>
        </p:spPr>
      </p:pic>
      <p:pic>
        <p:nvPicPr>
          <p:cNvPr id="10" name="Google Shape;708;p52" descr="Measurement of neck circumference. | Download Scientific Diagram">
            <a:extLst>
              <a:ext uri="{FF2B5EF4-FFF2-40B4-BE49-F238E27FC236}">
                <a16:creationId xmlns:a16="http://schemas.microsoft.com/office/drawing/2014/main" id="{CD93DD73-8DB5-DF8B-E454-0866E49E0C4A}"/>
              </a:ext>
            </a:extLst>
          </p:cNvPr>
          <p:cNvPicPr preferRelativeResize="0"/>
          <p:nvPr/>
        </p:nvPicPr>
        <p:blipFill rotWithShape="1">
          <a:blip r:embed="rId7">
            <a:alphaModFix/>
          </a:blip>
          <a:srcRect t="3680" b="5113"/>
          <a:stretch/>
        </p:blipFill>
        <p:spPr>
          <a:xfrm>
            <a:off x="2826458" y="2634360"/>
            <a:ext cx="1990773" cy="1822167"/>
          </a:xfrm>
          <a:prstGeom prst="rect">
            <a:avLst/>
          </a:prstGeom>
          <a:noFill/>
          <a:ln>
            <a:noFill/>
          </a:ln>
        </p:spPr>
      </p:pic>
      <p:sp>
        <p:nvSpPr>
          <p:cNvPr id="6" name="Google Shape;701;p52">
            <a:extLst>
              <a:ext uri="{FF2B5EF4-FFF2-40B4-BE49-F238E27FC236}">
                <a16:creationId xmlns:a16="http://schemas.microsoft.com/office/drawing/2014/main" id="{D3C51644-5391-E69C-056F-AB240DBD7DA5}"/>
              </a:ext>
            </a:extLst>
          </p:cNvPr>
          <p:cNvSpPr txBox="1"/>
          <p:nvPr/>
        </p:nvSpPr>
        <p:spPr>
          <a:xfrm>
            <a:off x="229280" y="245040"/>
            <a:ext cx="9144000" cy="495676"/>
          </a:xfrm>
          <a:prstGeom prst="rect">
            <a:avLst/>
          </a:prstGeom>
          <a:noFill/>
          <a:ln>
            <a:noFill/>
          </a:ln>
        </p:spPr>
        <p:txBody>
          <a:bodyPr spcFirstLastPara="1" wrap="square" lIns="121900" tIns="60933" rIns="121900" bIns="60933" anchor="t" anchorCtr="0">
            <a:noAutofit/>
          </a:bodyPr>
          <a:lstStyle/>
          <a:p>
            <a:pPr>
              <a:buClr>
                <a:schemeClr val="dk1"/>
              </a:buClr>
              <a:buSzPts val="1800"/>
            </a:pPr>
            <a:r>
              <a:rPr lang="it-IT" sz="2800" b="1" dirty="0">
                <a:solidFill>
                  <a:srgbClr val="A31738"/>
                </a:solidFill>
                <a:latin typeface="+mj-lt"/>
                <a:ea typeface="Garamond"/>
                <a:cs typeface="Garamond"/>
                <a:sym typeface="Garamond"/>
              </a:rPr>
              <a:t>Esame obiettivo</a:t>
            </a:r>
            <a:endParaRPr sz="2800" dirty="0">
              <a:solidFill>
                <a:srgbClr val="A31738"/>
              </a:solidFill>
              <a:latin typeface="+mj-lt"/>
            </a:endParaRPr>
          </a:p>
        </p:txBody>
      </p:sp>
    </p:spTree>
    <p:extLst>
      <p:ext uri="{BB962C8B-B14F-4D97-AF65-F5344CB8AC3E}">
        <p14:creationId xmlns:p14="http://schemas.microsoft.com/office/powerpoint/2010/main" val="2643219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0;p52">
            <a:extLst>
              <a:ext uri="{FF2B5EF4-FFF2-40B4-BE49-F238E27FC236}">
                <a16:creationId xmlns:a16="http://schemas.microsoft.com/office/drawing/2014/main" id="{2F493F6B-D165-5C6A-4DE2-EA1078CB62FC}"/>
              </a:ext>
            </a:extLst>
          </p:cNvPr>
          <p:cNvSpPr txBox="1">
            <a:spLocks/>
          </p:cNvSpPr>
          <p:nvPr/>
        </p:nvSpPr>
        <p:spPr>
          <a:xfrm>
            <a:off x="22028" y="1203283"/>
            <a:ext cx="6409252" cy="5077445"/>
          </a:xfrm>
          <a:prstGeom prst="rect">
            <a:avLst/>
          </a:prstGeom>
          <a:noFill/>
          <a:ln>
            <a:noFill/>
          </a:ln>
        </p:spPr>
        <p:txBody>
          <a:bodyPr spcFirstLastPara="1" vert="horz" wrap="square" lIns="121900" tIns="60933" rIns="121900" bIns="60933" rtlCol="0" anchor="t" anchorCtr="0">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891" indent="-342891">
              <a:buFont typeface="Arial"/>
              <a:buChar char="•"/>
            </a:pPr>
            <a:r>
              <a:rPr lang="it-IT" b="1" dirty="0">
                <a:latin typeface="+mj-lt"/>
                <a:ea typeface="Garamond"/>
                <a:cs typeface="Garamond"/>
                <a:sym typeface="Garamond"/>
              </a:rPr>
              <a:t>Pressione Arteriosa (</a:t>
            </a:r>
            <a:r>
              <a:rPr lang="it-IT" b="1" dirty="0">
                <a:solidFill>
                  <a:srgbClr val="FF0000"/>
                </a:solidFill>
                <a:latin typeface="+mj-lt"/>
                <a:ea typeface="Garamond"/>
                <a:cs typeface="Garamond"/>
                <a:sym typeface="Garamond"/>
              </a:rPr>
              <a:t>bracciale adeguato</a:t>
            </a:r>
            <a:r>
              <a:rPr lang="it-IT" b="1" dirty="0">
                <a:latin typeface="+mj-lt"/>
                <a:ea typeface="Garamond"/>
                <a:cs typeface="Garamond"/>
                <a:sym typeface="Garamond"/>
              </a:rPr>
              <a:t>)</a:t>
            </a:r>
            <a:endParaRPr lang="it-IT" b="1" dirty="0">
              <a:latin typeface="+mj-lt"/>
            </a:endParaRPr>
          </a:p>
          <a:p>
            <a:pPr marL="342891" indent="-190495"/>
            <a:endParaRPr lang="it-IT" dirty="0">
              <a:latin typeface="+mj-lt"/>
              <a:ea typeface="Garamond"/>
              <a:cs typeface="Garamond"/>
              <a:sym typeface="Garamond"/>
            </a:endParaRPr>
          </a:p>
        </p:txBody>
      </p:sp>
      <p:sp>
        <p:nvSpPr>
          <p:cNvPr id="3" name="Google Shape;701;p52">
            <a:extLst>
              <a:ext uri="{FF2B5EF4-FFF2-40B4-BE49-F238E27FC236}">
                <a16:creationId xmlns:a16="http://schemas.microsoft.com/office/drawing/2014/main" id="{064204E4-229E-BEAD-90D5-E5580E566D36}"/>
              </a:ext>
            </a:extLst>
          </p:cNvPr>
          <p:cNvSpPr txBox="1"/>
          <p:nvPr/>
        </p:nvSpPr>
        <p:spPr>
          <a:xfrm>
            <a:off x="229280" y="245040"/>
            <a:ext cx="9144000" cy="495676"/>
          </a:xfrm>
          <a:prstGeom prst="rect">
            <a:avLst/>
          </a:prstGeom>
          <a:noFill/>
          <a:ln>
            <a:noFill/>
          </a:ln>
        </p:spPr>
        <p:txBody>
          <a:bodyPr spcFirstLastPara="1" wrap="square" lIns="121900" tIns="60933" rIns="121900" bIns="60933" anchor="t" anchorCtr="0">
            <a:noAutofit/>
          </a:bodyPr>
          <a:lstStyle/>
          <a:p>
            <a:pPr>
              <a:buClr>
                <a:schemeClr val="dk1"/>
              </a:buClr>
              <a:buSzPts val="1800"/>
            </a:pPr>
            <a:r>
              <a:rPr lang="it-IT" sz="2800" b="1" dirty="0">
                <a:solidFill>
                  <a:srgbClr val="A31738"/>
                </a:solidFill>
                <a:latin typeface="+mj-lt"/>
                <a:ea typeface="Garamond"/>
                <a:cs typeface="Garamond"/>
                <a:sym typeface="Garamond"/>
              </a:rPr>
              <a:t>Esame obiettivo</a:t>
            </a:r>
            <a:endParaRPr sz="2800" dirty="0">
              <a:solidFill>
                <a:srgbClr val="A31738"/>
              </a:solidFill>
              <a:latin typeface="+mj-lt"/>
            </a:endParaRPr>
          </a:p>
        </p:txBody>
      </p:sp>
      <p:pic>
        <p:nvPicPr>
          <p:cNvPr id="11" name="Immagine 10">
            <a:extLst>
              <a:ext uri="{FF2B5EF4-FFF2-40B4-BE49-F238E27FC236}">
                <a16:creationId xmlns:a16="http://schemas.microsoft.com/office/drawing/2014/main" id="{E11C7C66-3564-81CA-D7DA-7D46A42C4F24}"/>
              </a:ext>
            </a:extLst>
          </p:cNvPr>
          <p:cNvPicPr>
            <a:picLocks noChangeAspect="1"/>
          </p:cNvPicPr>
          <p:nvPr/>
        </p:nvPicPr>
        <p:blipFill rotWithShape="1">
          <a:blip r:embed="rId2"/>
          <a:srcRect r="3780"/>
          <a:stretch/>
        </p:blipFill>
        <p:spPr>
          <a:xfrm>
            <a:off x="168720" y="2147507"/>
            <a:ext cx="5974080" cy="3507210"/>
          </a:xfrm>
          <a:prstGeom prst="rect">
            <a:avLst/>
          </a:prstGeom>
        </p:spPr>
      </p:pic>
      <p:sp>
        <p:nvSpPr>
          <p:cNvPr id="12" name="CasellaDiTesto 11">
            <a:extLst>
              <a:ext uri="{FF2B5EF4-FFF2-40B4-BE49-F238E27FC236}">
                <a16:creationId xmlns:a16="http://schemas.microsoft.com/office/drawing/2014/main" id="{8F6AE0C8-1C98-FB06-919B-1C481D67335A}"/>
              </a:ext>
            </a:extLst>
          </p:cNvPr>
          <p:cNvSpPr txBox="1"/>
          <p:nvPr/>
        </p:nvSpPr>
        <p:spPr>
          <a:xfrm>
            <a:off x="22028" y="6488668"/>
            <a:ext cx="7287630" cy="369332"/>
          </a:xfrm>
          <a:prstGeom prst="rect">
            <a:avLst/>
          </a:prstGeom>
          <a:noFill/>
        </p:spPr>
        <p:txBody>
          <a:bodyPr wrap="square">
            <a:spAutoFit/>
          </a:bodyPr>
          <a:lstStyle/>
          <a:p>
            <a:r>
              <a:rPr lang="it-IT" i="1" dirty="0" err="1"/>
              <a:t>Yüksel</a:t>
            </a:r>
            <a:r>
              <a:rPr lang="it-IT" i="1" dirty="0"/>
              <a:t> S, et al. Florence </a:t>
            </a:r>
            <a:r>
              <a:rPr lang="it-IT" i="1" dirty="0" err="1"/>
              <a:t>Nightingale</a:t>
            </a:r>
            <a:r>
              <a:rPr lang="it-IT" i="1" dirty="0"/>
              <a:t> J </a:t>
            </a:r>
            <a:r>
              <a:rPr lang="it-IT" i="1" dirty="0" err="1"/>
              <a:t>Nurs</a:t>
            </a:r>
            <a:r>
              <a:rPr lang="it-IT" i="1" dirty="0"/>
              <a:t> . 2020;28(2):205-212.</a:t>
            </a:r>
          </a:p>
        </p:txBody>
      </p:sp>
      <p:grpSp>
        <p:nvGrpSpPr>
          <p:cNvPr id="18" name="Gruppo 17">
            <a:extLst>
              <a:ext uri="{FF2B5EF4-FFF2-40B4-BE49-F238E27FC236}">
                <a16:creationId xmlns:a16="http://schemas.microsoft.com/office/drawing/2014/main" id="{FFE60A40-D3A7-D021-4D97-39B902266046}"/>
              </a:ext>
            </a:extLst>
          </p:cNvPr>
          <p:cNvGrpSpPr/>
          <p:nvPr/>
        </p:nvGrpSpPr>
        <p:grpSpPr>
          <a:xfrm>
            <a:off x="7823860" y="383662"/>
            <a:ext cx="2500809" cy="3476568"/>
            <a:chOff x="6551523" y="1966658"/>
            <a:chExt cx="2451670" cy="3636549"/>
          </a:xfrm>
        </p:grpSpPr>
        <p:pic>
          <p:nvPicPr>
            <p:cNvPr id="3074" name="Picture 2" descr="Microlife Bracciale Morbido Per Misuratori Di Pressione Taglia L-XL">
              <a:extLst>
                <a:ext uri="{FF2B5EF4-FFF2-40B4-BE49-F238E27FC236}">
                  <a16:creationId xmlns:a16="http://schemas.microsoft.com/office/drawing/2014/main" id="{2F31036F-6F1C-BA74-368B-D7526A1D18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72" t="16775" r="23843" b="11308"/>
            <a:stretch/>
          </p:blipFill>
          <p:spPr bwMode="auto">
            <a:xfrm>
              <a:off x="6551523" y="1966658"/>
              <a:ext cx="2451670" cy="3636549"/>
            </a:xfrm>
            <a:prstGeom prst="rect">
              <a:avLst/>
            </a:prstGeom>
            <a:solidFill>
              <a:srgbClr val="4D4C51"/>
            </a:solidFill>
          </p:spPr>
        </p:pic>
        <p:cxnSp>
          <p:nvCxnSpPr>
            <p:cNvPr id="17" name="Connettore 2 16">
              <a:extLst>
                <a:ext uri="{FF2B5EF4-FFF2-40B4-BE49-F238E27FC236}">
                  <a16:creationId xmlns:a16="http://schemas.microsoft.com/office/drawing/2014/main" id="{CE1F683A-A785-8512-0990-2E15AD4A12F1}"/>
                </a:ext>
              </a:extLst>
            </p:cNvPr>
            <p:cNvCxnSpPr/>
            <p:nvPr/>
          </p:nvCxnSpPr>
          <p:spPr>
            <a:xfrm flipH="1">
              <a:off x="8531750" y="2846567"/>
              <a:ext cx="471443" cy="4691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CasellaDiTesto 20">
            <a:extLst>
              <a:ext uri="{FF2B5EF4-FFF2-40B4-BE49-F238E27FC236}">
                <a16:creationId xmlns:a16="http://schemas.microsoft.com/office/drawing/2014/main" id="{4DA5FA8B-66BA-331C-589D-6CB148C91117}"/>
              </a:ext>
            </a:extLst>
          </p:cNvPr>
          <p:cNvSpPr txBox="1"/>
          <p:nvPr/>
        </p:nvSpPr>
        <p:spPr>
          <a:xfrm>
            <a:off x="6141737" y="6472053"/>
            <a:ext cx="7287630" cy="369332"/>
          </a:xfrm>
          <a:prstGeom prst="rect">
            <a:avLst/>
          </a:prstGeom>
          <a:noFill/>
        </p:spPr>
        <p:txBody>
          <a:bodyPr wrap="square">
            <a:spAutoFit/>
          </a:bodyPr>
          <a:lstStyle/>
          <a:p>
            <a:r>
              <a:rPr lang="it-IT" i="1" dirty="0"/>
              <a:t>ESH </a:t>
            </a:r>
            <a:r>
              <a:rPr lang="it-IT" i="1" dirty="0" err="1"/>
              <a:t>Hypertension</a:t>
            </a:r>
            <a:r>
              <a:rPr lang="it-IT" i="1" dirty="0"/>
              <a:t> </a:t>
            </a:r>
            <a:r>
              <a:rPr lang="it-IT" i="1" dirty="0" err="1"/>
              <a:t>guidelines</a:t>
            </a:r>
            <a:r>
              <a:rPr lang="it-IT" i="1" dirty="0"/>
              <a:t>. J </a:t>
            </a:r>
            <a:r>
              <a:rPr lang="it-IT" i="1" dirty="0" err="1"/>
              <a:t>Hypertens</a:t>
            </a:r>
            <a:r>
              <a:rPr lang="it-IT" i="1" dirty="0"/>
              <a:t>. 2023;41:1874-2071</a:t>
            </a:r>
          </a:p>
        </p:txBody>
      </p:sp>
      <p:grpSp>
        <p:nvGrpSpPr>
          <p:cNvPr id="9" name="Gruppo 8">
            <a:extLst>
              <a:ext uri="{FF2B5EF4-FFF2-40B4-BE49-F238E27FC236}">
                <a16:creationId xmlns:a16="http://schemas.microsoft.com/office/drawing/2014/main" id="{F170256B-F4AE-6404-3C53-4DB5BC6EB796}"/>
              </a:ext>
            </a:extLst>
          </p:cNvPr>
          <p:cNvGrpSpPr/>
          <p:nvPr/>
        </p:nvGrpSpPr>
        <p:grpSpPr>
          <a:xfrm>
            <a:off x="6289040" y="4043680"/>
            <a:ext cx="5570451" cy="2061473"/>
            <a:chOff x="1899920" y="2997200"/>
            <a:chExt cx="5384800" cy="1819979"/>
          </a:xfrm>
        </p:grpSpPr>
        <p:pic>
          <p:nvPicPr>
            <p:cNvPr id="5" name="Immagine 4">
              <a:extLst>
                <a:ext uri="{FF2B5EF4-FFF2-40B4-BE49-F238E27FC236}">
                  <a16:creationId xmlns:a16="http://schemas.microsoft.com/office/drawing/2014/main" id="{A87E741F-F8F0-B55A-B97A-1832C3F92472}"/>
                </a:ext>
              </a:extLst>
            </p:cNvPr>
            <p:cNvPicPr>
              <a:picLocks noChangeAspect="1"/>
            </p:cNvPicPr>
            <p:nvPr/>
          </p:nvPicPr>
          <p:blipFill rotWithShape="1">
            <a:blip r:embed="rId4"/>
            <a:srcRect l="2718" t="5278" r="76079"/>
            <a:stretch/>
          </p:blipFill>
          <p:spPr>
            <a:xfrm>
              <a:off x="1899920" y="2997200"/>
              <a:ext cx="2032000" cy="1819979"/>
            </a:xfrm>
            <a:prstGeom prst="rect">
              <a:avLst/>
            </a:prstGeom>
          </p:spPr>
        </p:pic>
        <p:pic>
          <p:nvPicPr>
            <p:cNvPr id="6" name="Immagine 5">
              <a:extLst>
                <a:ext uri="{FF2B5EF4-FFF2-40B4-BE49-F238E27FC236}">
                  <a16:creationId xmlns:a16="http://schemas.microsoft.com/office/drawing/2014/main" id="{5A7ECFC9-84B4-841A-5DC9-2DD3E9590644}"/>
                </a:ext>
              </a:extLst>
            </p:cNvPr>
            <p:cNvPicPr>
              <a:picLocks noChangeAspect="1"/>
            </p:cNvPicPr>
            <p:nvPr/>
          </p:nvPicPr>
          <p:blipFill rotWithShape="1">
            <a:blip r:embed="rId4"/>
            <a:srcRect l="36218" t="5278" r="50000"/>
            <a:stretch/>
          </p:blipFill>
          <p:spPr>
            <a:xfrm>
              <a:off x="3931920" y="2997200"/>
              <a:ext cx="1320800" cy="1819979"/>
            </a:xfrm>
            <a:prstGeom prst="rect">
              <a:avLst/>
            </a:prstGeom>
          </p:spPr>
        </p:pic>
        <p:pic>
          <p:nvPicPr>
            <p:cNvPr id="7" name="Immagine 6">
              <a:extLst>
                <a:ext uri="{FF2B5EF4-FFF2-40B4-BE49-F238E27FC236}">
                  <a16:creationId xmlns:a16="http://schemas.microsoft.com/office/drawing/2014/main" id="{AD169A10-9AC3-1B0C-5C75-DBB5A84C4D1D}"/>
                </a:ext>
              </a:extLst>
            </p:cNvPr>
            <p:cNvPicPr>
              <a:picLocks noChangeAspect="1"/>
            </p:cNvPicPr>
            <p:nvPr/>
          </p:nvPicPr>
          <p:blipFill rotWithShape="1">
            <a:blip r:embed="rId4"/>
            <a:srcRect l="62586" t="5278" r="30205"/>
            <a:stretch/>
          </p:blipFill>
          <p:spPr>
            <a:xfrm>
              <a:off x="5252720" y="2997200"/>
              <a:ext cx="690880" cy="1819979"/>
            </a:xfrm>
            <a:prstGeom prst="rect">
              <a:avLst/>
            </a:prstGeom>
          </p:spPr>
        </p:pic>
        <p:pic>
          <p:nvPicPr>
            <p:cNvPr id="8" name="Immagine 7">
              <a:extLst>
                <a:ext uri="{FF2B5EF4-FFF2-40B4-BE49-F238E27FC236}">
                  <a16:creationId xmlns:a16="http://schemas.microsoft.com/office/drawing/2014/main" id="{1AEF33A2-0791-59D5-8F7B-372E0DA985B7}"/>
                </a:ext>
              </a:extLst>
            </p:cNvPr>
            <p:cNvPicPr>
              <a:picLocks noChangeAspect="1"/>
            </p:cNvPicPr>
            <p:nvPr/>
          </p:nvPicPr>
          <p:blipFill rotWithShape="1">
            <a:blip r:embed="rId4"/>
            <a:srcRect l="82714" t="5278" r="2824"/>
            <a:stretch/>
          </p:blipFill>
          <p:spPr>
            <a:xfrm>
              <a:off x="5898740" y="2997200"/>
              <a:ext cx="1385980" cy="1819979"/>
            </a:xfrm>
            <a:prstGeom prst="rect">
              <a:avLst/>
            </a:prstGeom>
          </p:spPr>
        </p:pic>
      </p:grpSp>
    </p:spTree>
    <p:extLst>
      <p:ext uri="{BB962C8B-B14F-4D97-AF65-F5344CB8AC3E}">
        <p14:creationId xmlns:p14="http://schemas.microsoft.com/office/powerpoint/2010/main" val="2435002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01;p52">
            <a:extLst>
              <a:ext uri="{FF2B5EF4-FFF2-40B4-BE49-F238E27FC236}">
                <a16:creationId xmlns:a16="http://schemas.microsoft.com/office/drawing/2014/main" id="{064204E4-229E-BEAD-90D5-E5580E566D36}"/>
              </a:ext>
            </a:extLst>
          </p:cNvPr>
          <p:cNvSpPr txBox="1"/>
          <p:nvPr/>
        </p:nvSpPr>
        <p:spPr>
          <a:xfrm>
            <a:off x="229280" y="245040"/>
            <a:ext cx="9144000" cy="495676"/>
          </a:xfrm>
          <a:prstGeom prst="rect">
            <a:avLst/>
          </a:prstGeom>
          <a:noFill/>
          <a:ln>
            <a:noFill/>
          </a:ln>
        </p:spPr>
        <p:txBody>
          <a:bodyPr spcFirstLastPara="1" wrap="square" lIns="121900" tIns="60933" rIns="121900" bIns="60933" anchor="t" anchorCtr="0">
            <a:noAutofit/>
          </a:bodyPr>
          <a:lstStyle/>
          <a:p>
            <a:pPr>
              <a:buClr>
                <a:schemeClr val="dk1"/>
              </a:buClr>
              <a:buSzPts val="1800"/>
            </a:pPr>
            <a:r>
              <a:rPr lang="it-IT" sz="2800" b="1" dirty="0">
                <a:solidFill>
                  <a:srgbClr val="A31738"/>
                </a:solidFill>
                <a:latin typeface="+mj-lt"/>
                <a:ea typeface="Garamond"/>
                <a:cs typeface="Garamond"/>
                <a:sym typeface="Garamond"/>
              </a:rPr>
              <a:t>Esame obiettivo</a:t>
            </a:r>
            <a:endParaRPr sz="2800" dirty="0">
              <a:solidFill>
                <a:srgbClr val="A31738"/>
              </a:solidFill>
              <a:latin typeface="+mj-lt"/>
            </a:endParaRPr>
          </a:p>
        </p:txBody>
      </p:sp>
      <p:sp>
        <p:nvSpPr>
          <p:cNvPr id="12" name="CasellaDiTesto 11">
            <a:extLst>
              <a:ext uri="{FF2B5EF4-FFF2-40B4-BE49-F238E27FC236}">
                <a16:creationId xmlns:a16="http://schemas.microsoft.com/office/drawing/2014/main" id="{8F6AE0C8-1C98-FB06-919B-1C481D67335A}"/>
              </a:ext>
            </a:extLst>
          </p:cNvPr>
          <p:cNvSpPr txBox="1"/>
          <p:nvPr/>
        </p:nvSpPr>
        <p:spPr>
          <a:xfrm>
            <a:off x="4904370" y="6488668"/>
            <a:ext cx="7287630" cy="369332"/>
          </a:xfrm>
          <a:prstGeom prst="rect">
            <a:avLst/>
          </a:prstGeom>
          <a:noFill/>
        </p:spPr>
        <p:txBody>
          <a:bodyPr wrap="square">
            <a:spAutoFit/>
          </a:bodyPr>
          <a:lstStyle/>
          <a:p>
            <a:pPr algn="r"/>
            <a:r>
              <a:rPr lang="fr-FR" i="1" dirty="0"/>
              <a:t>Donini LM, et al. </a:t>
            </a:r>
            <a:r>
              <a:rPr lang="fr-FR" i="1" dirty="0" err="1"/>
              <a:t>Obes</a:t>
            </a:r>
            <a:r>
              <a:rPr lang="fr-FR" i="1" dirty="0"/>
              <a:t> </a:t>
            </a:r>
            <a:r>
              <a:rPr lang="fr-FR" i="1" dirty="0" err="1"/>
              <a:t>Facts</a:t>
            </a:r>
            <a:r>
              <a:rPr lang="fr-FR" i="1" dirty="0"/>
              <a:t>. 2022;15:321-335</a:t>
            </a:r>
            <a:r>
              <a:rPr lang="it-IT" i="1" dirty="0"/>
              <a:t>.</a:t>
            </a:r>
          </a:p>
        </p:txBody>
      </p:sp>
      <p:grpSp>
        <p:nvGrpSpPr>
          <p:cNvPr id="14" name="Gruppo 13">
            <a:extLst>
              <a:ext uri="{FF2B5EF4-FFF2-40B4-BE49-F238E27FC236}">
                <a16:creationId xmlns:a16="http://schemas.microsoft.com/office/drawing/2014/main" id="{88AF2B2B-DE8D-D91D-056D-1423B9DBD17F}"/>
              </a:ext>
            </a:extLst>
          </p:cNvPr>
          <p:cNvGrpSpPr/>
          <p:nvPr/>
        </p:nvGrpSpPr>
        <p:grpSpPr>
          <a:xfrm>
            <a:off x="274423" y="1172965"/>
            <a:ext cx="11643154" cy="5162310"/>
            <a:chOff x="342816" y="1112004"/>
            <a:chExt cx="11643154" cy="5162310"/>
          </a:xfrm>
        </p:grpSpPr>
        <p:pic>
          <p:nvPicPr>
            <p:cNvPr id="10" name="Immagine 9">
              <a:extLst>
                <a:ext uri="{FF2B5EF4-FFF2-40B4-BE49-F238E27FC236}">
                  <a16:creationId xmlns:a16="http://schemas.microsoft.com/office/drawing/2014/main" id="{5415F98E-391B-9615-0848-62A6F0795350}"/>
                </a:ext>
              </a:extLst>
            </p:cNvPr>
            <p:cNvPicPr>
              <a:picLocks noChangeAspect="1"/>
            </p:cNvPicPr>
            <p:nvPr/>
          </p:nvPicPr>
          <p:blipFill>
            <a:blip r:embed="rId2"/>
            <a:stretch>
              <a:fillRect/>
            </a:stretch>
          </p:blipFill>
          <p:spPr>
            <a:xfrm>
              <a:off x="2888269" y="1112005"/>
              <a:ext cx="9097701" cy="5162309"/>
            </a:xfrm>
            <a:prstGeom prst="rect">
              <a:avLst/>
            </a:prstGeom>
          </p:spPr>
        </p:pic>
        <p:pic>
          <p:nvPicPr>
            <p:cNvPr id="13" name="Immagine 12">
              <a:extLst>
                <a:ext uri="{FF2B5EF4-FFF2-40B4-BE49-F238E27FC236}">
                  <a16:creationId xmlns:a16="http://schemas.microsoft.com/office/drawing/2014/main" id="{5D04C3A9-2889-3F27-1EEA-9486E5F59F5A}"/>
                </a:ext>
              </a:extLst>
            </p:cNvPr>
            <p:cNvPicPr>
              <a:picLocks noChangeAspect="1"/>
            </p:cNvPicPr>
            <p:nvPr/>
          </p:nvPicPr>
          <p:blipFill rotWithShape="1">
            <a:blip r:embed="rId3"/>
            <a:srcRect r="50692"/>
            <a:stretch/>
          </p:blipFill>
          <p:spPr>
            <a:xfrm>
              <a:off x="342816" y="1112004"/>
              <a:ext cx="2545453" cy="5162309"/>
            </a:xfrm>
            <a:prstGeom prst="rect">
              <a:avLst/>
            </a:prstGeom>
          </p:spPr>
        </p:pic>
      </p:grpSp>
      <p:sp>
        <p:nvSpPr>
          <p:cNvPr id="15" name="Google Shape;700;p52">
            <a:extLst>
              <a:ext uri="{FF2B5EF4-FFF2-40B4-BE49-F238E27FC236}">
                <a16:creationId xmlns:a16="http://schemas.microsoft.com/office/drawing/2014/main" id="{08E4BD28-E623-3323-AB46-7ACFDEC630F9}"/>
              </a:ext>
            </a:extLst>
          </p:cNvPr>
          <p:cNvSpPr txBox="1">
            <a:spLocks/>
          </p:cNvSpPr>
          <p:nvPr/>
        </p:nvSpPr>
        <p:spPr>
          <a:xfrm>
            <a:off x="3740588" y="339486"/>
            <a:ext cx="6409252" cy="680087"/>
          </a:xfrm>
          <a:prstGeom prst="rect">
            <a:avLst/>
          </a:prstGeom>
          <a:noFill/>
          <a:ln>
            <a:noFill/>
          </a:ln>
        </p:spPr>
        <p:txBody>
          <a:bodyPr spcFirstLastPara="1" vert="horz" wrap="square" lIns="121900" tIns="60933" rIns="121900" bIns="60933" rtlCol="0" anchor="t" anchorCtr="0">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it-IT" sz="2400" b="1" dirty="0">
                <a:latin typeface="+mj-lt"/>
                <a:ea typeface="Garamond"/>
                <a:cs typeface="Garamond"/>
                <a:sym typeface="Garamond"/>
              </a:rPr>
              <a:t>Obesità Sarcopenica</a:t>
            </a:r>
            <a:endParaRPr lang="it-IT" sz="2400" b="1" dirty="0">
              <a:latin typeface="+mj-lt"/>
            </a:endParaRPr>
          </a:p>
          <a:p>
            <a:pPr marL="342891" indent="-190495" algn="ctr"/>
            <a:endParaRPr lang="it-IT" sz="2400" dirty="0">
              <a:latin typeface="+mj-lt"/>
              <a:ea typeface="Garamond"/>
              <a:cs typeface="Garamond"/>
              <a:sym typeface="Garamond"/>
            </a:endParaRPr>
          </a:p>
        </p:txBody>
      </p:sp>
    </p:spTree>
    <p:extLst>
      <p:ext uri="{BB962C8B-B14F-4D97-AF65-F5344CB8AC3E}">
        <p14:creationId xmlns:p14="http://schemas.microsoft.com/office/powerpoint/2010/main" val="1110492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F4336D79-34B2-18F5-06D6-A621BF50EC44}"/>
              </a:ext>
            </a:extLst>
          </p:cNvPr>
          <p:cNvSpPr txBox="1">
            <a:spLocks/>
          </p:cNvSpPr>
          <p:nvPr/>
        </p:nvSpPr>
        <p:spPr>
          <a:xfrm>
            <a:off x="760476" y="136419"/>
            <a:ext cx="10671048" cy="765048"/>
          </a:xfrm>
          <a:prstGeom prst="rect">
            <a:avLst/>
          </a:prstGeom>
        </p:spPr>
        <p:txBody>
          <a:bodyPr vert="horz" lIns="91440" tIns="45720" rIns="91440" bIns="45720" rtlCol="0">
            <a:normAutofit/>
          </a:bodyPr>
          <a:lstStyle>
            <a:defPPr rtl="0">
              <a:defRPr lang="it-it"/>
            </a:defPPr>
            <a:lvl1pPr indent="0" algn="ctr">
              <a:lnSpc>
                <a:spcPct val="100000"/>
              </a:lnSpc>
              <a:spcBef>
                <a:spcPts val="1200"/>
              </a:spcBef>
              <a:spcAft>
                <a:spcPts val="200"/>
              </a:spcAft>
              <a:buClr>
                <a:schemeClr val="accent1"/>
              </a:buClr>
              <a:buSzPct val="100000"/>
              <a:buFont typeface="Wingdings" panose="05000000000000000000" pitchFamily="2" charset="2"/>
              <a:buNone/>
              <a:defRPr sz="3600" b="1" cap="all" spc="200" baseline="0">
                <a:solidFill>
                  <a:srgbClr val="B86FAD"/>
                </a:solidFill>
              </a:defRPr>
            </a:lvl1pPr>
            <a:lvl2pPr indent="0" algn="ctr">
              <a:lnSpc>
                <a:spcPct val="100000"/>
              </a:lnSpc>
              <a:spcBef>
                <a:spcPts val="200"/>
              </a:spcBef>
              <a:spcAft>
                <a:spcPts val="400"/>
              </a:spcAft>
              <a:buClr>
                <a:schemeClr val="accent1"/>
              </a:buClr>
              <a:buFont typeface="Wingdings" panose="05000000000000000000" pitchFamily="2" charset="2"/>
              <a:buNone/>
              <a:defRPr sz="2400">
                <a:solidFill>
                  <a:schemeClr val="tx1">
                    <a:lumMod val="75000"/>
                    <a:lumOff val="25000"/>
                  </a:schemeClr>
                </a:solidFill>
              </a:defRPr>
            </a:lvl2pPr>
            <a:lvl3pPr indent="0" algn="ctr">
              <a:lnSpc>
                <a:spcPct val="100000"/>
              </a:lnSpc>
              <a:spcBef>
                <a:spcPts val="200"/>
              </a:spcBef>
              <a:spcAft>
                <a:spcPts val="400"/>
              </a:spcAft>
              <a:buClr>
                <a:schemeClr val="accent1"/>
              </a:buClr>
              <a:buFont typeface="Wingdings" panose="05000000000000000000" pitchFamily="2" charset="2"/>
              <a:buNone/>
              <a:defRPr sz="2400">
                <a:solidFill>
                  <a:schemeClr val="tx1">
                    <a:lumMod val="75000"/>
                    <a:lumOff val="25000"/>
                  </a:schemeClr>
                </a:solidFill>
              </a:defRPr>
            </a:lvl3pPr>
            <a:lvl4pPr indent="0" algn="ctr">
              <a:lnSpc>
                <a:spcPct val="100000"/>
              </a:lnSpc>
              <a:spcBef>
                <a:spcPts val="200"/>
              </a:spcBef>
              <a:spcAft>
                <a:spcPts val="400"/>
              </a:spcAft>
              <a:buClr>
                <a:schemeClr val="accent1"/>
              </a:buClr>
              <a:buFont typeface="Wingdings" panose="05000000000000000000" pitchFamily="2" charset="2"/>
              <a:buNone/>
              <a:defRPr sz="2000">
                <a:solidFill>
                  <a:schemeClr val="tx1">
                    <a:lumMod val="75000"/>
                    <a:lumOff val="25000"/>
                  </a:schemeClr>
                </a:solidFill>
              </a:defRPr>
            </a:lvl4pPr>
            <a:lvl5pPr indent="0" algn="ctr">
              <a:lnSpc>
                <a:spcPct val="100000"/>
              </a:lnSpc>
              <a:spcBef>
                <a:spcPts val="200"/>
              </a:spcBef>
              <a:spcAft>
                <a:spcPts val="400"/>
              </a:spcAft>
              <a:buClr>
                <a:schemeClr val="accent1"/>
              </a:buClr>
              <a:buFont typeface="Wingdings" panose="05000000000000000000" pitchFamily="2" charset="2"/>
              <a:buNone/>
              <a:defRPr sz="2000">
                <a:solidFill>
                  <a:schemeClr val="tx1">
                    <a:lumMod val="75000"/>
                    <a:lumOff val="25000"/>
                  </a:schemeClr>
                </a:solidFill>
              </a:defRPr>
            </a:lvl5pPr>
            <a:lvl6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6pPr>
            <a:lvl7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7pPr>
            <a:lvl8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8pPr>
            <a:lvl9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9pPr>
          </a:lstStyle>
          <a:p>
            <a:r>
              <a:rPr lang="it-IT" dirty="0"/>
              <a:t>Valutazione OS nella pratica clinica</a:t>
            </a:r>
          </a:p>
        </p:txBody>
      </p:sp>
      <p:pic>
        <p:nvPicPr>
          <p:cNvPr id="9" name="Picture 2" descr="Dinamometro manuale idraulico Jamar">
            <a:extLst>
              <a:ext uri="{FF2B5EF4-FFF2-40B4-BE49-F238E27FC236}">
                <a16:creationId xmlns:a16="http://schemas.microsoft.com/office/drawing/2014/main" id="{91DD43E3-8936-F8DF-4EDB-B86A07BAE6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21" y="4652191"/>
            <a:ext cx="1910563" cy="19105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4" descr="Tanita DC-360 S">
            <a:extLst>
              <a:ext uri="{FF2B5EF4-FFF2-40B4-BE49-F238E27FC236}">
                <a16:creationId xmlns:a16="http://schemas.microsoft.com/office/drawing/2014/main" id="{44A7980C-C5E4-1BB2-1687-4434397C68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2085" y="1411039"/>
            <a:ext cx="2459012" cy="24590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89B34EC1-AD48-326B-55F7-B050DEA7F3C1}"/>
              </a:ext>
            </a:extLst>
          </p:cNvPr>
          <p:cNvPicPr>
            <a:picLocks noChangeAspect="1"/>
          </p:cNvPicPr>
          <p:nvPr/>
        </p:nvPicPr>
        <p:blipFill>
          <a:blip r:embed="rId4"/>
          <a:stretch>
            <a:fillRect/>
          </a:stretch>
        </p:blipFill>
        <p:spPr>
          <a:xfrm>
            <a:off x="7569454" y="4781579"/>
            <a:ext cx="2571750" cy="1781175"/>
          </a:xfrm>
          <a:prstGeom prst="rect">
            <a:avLst/>
          </a:prstGeom>
        </p:spPr>
      </p:pic>
      <p:sp>
        <p:nvSpPr>
          <p:cNvPr id="17" name="Segnaposto contenuto 2">
            <a:extLst>
              <a:ext uri="{FF2B5EF4-FFF2-40B4-BE49-F238E27FC236}">
                <a16:creationId xmlns:a16="http://schemas.microsoft.com/office/drawing/2014/main" id="{F5DD6C10-325B-A29C-F8D8-6C7548BCDB1D}"/>
              </a:ext>
            </a:extLst>
          </p:cNvPr>
          <p:cNvSpPr txBox="1">
            <a:spLocks/>
          </p:cNvSpPr>
          <p:nvPr/>
        </p:nvSpPr>
        <p:spPr>
          <a:xfrm>
            <a:off x="96982" y="1051560"/>
            <a:ext cx="11334542" cy="4754880"/>
          </a:xfrm>
          <a:prstGeom prst="rect">
            <a:avLst/>
          </a:prstGeom>
        </p:spPr>
        <p:txBody>
          <a:bodyPr>
            <a:no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it-IT" sz="2800" dirty="0">
              <a:latin typeface="+mj-lt"/>
            </a:endParaRPr>
          </a:p>
          <a:p>
            <a:pPr marL="0" indent="0">
              <a:buFont typeface="Wingdings" panose="05000000000000000000" pitchFamily="2" charset="2"/>
              <a:buNone/>
            </a:pPr>
            <a:endParaRPr lang="it-IT" sz="2800" dirty="0">
              <a:latin typeface="+mj-lt"/>
            </a:endParaRPr>
          </a:p>
          <a:p>
            <a:pPr marL="0" indent="0">
              <a:buFont typeface="Wingdings" panose="05000000000000000000" pitchFamily="2" charset="2"/>
              <a:buNone/>
            </a:pPr>
            <a:r>
              <a:rPr lang="it-IT" sz="2800" dirty="0">
                <a:latin typeface="+mj-lt"/>
              </a:rPr>
              <a:t>                                     Composizione corporea con BIA o DXA</a:t>
            </a:r>
          </a:p>
          <a:p>
            <a:pPr marL="0" indent="0">
              <a:buFont typeface="Wingdings" panose="05000000000000000000" pitchFamily="2" charset="2"/>
              <a:buNone/>
            </a:pPr>
            <a:endParaRPr lang="it-IT" sz="2800" dirty="0">
              <a:latin typeface="+mj-lt"/>
            </a:endParaRPr>
          </a:p>
          <a:p>
            <a:pPr marL="0" indent="0">
              <a:buFont typeface="Wingdings" panose="05000000000000000000" pitchFamily="2" charset="2"/>
              <a:buNone/>
            </a:pPr>
            <a:endParaRPr lang="it-IT" sz="2800" dirty="0">
              <a:latin typeface="+mj-lt"/>
            </a:endParaRPr>
          </a:p>
          <a:p>
            <a:pPr marL="0" indent="0">
              <a:buFont typeface="Wingdings" panose="05000000000000000000" pitchFamily="2" charset="2"/>
              <a:buNone/>
            </a:pPr>
            <a:r>
              <a:rPr lang="it-IT" sz="2800" dirty="0">
                <a:latin typeface="+mj-lt"/>
              </a:rPr>
              <a:t>              Misurazione della forza con dinamometro idraulico o test </a:t>
            </a:r>
            <a:r>
              <a:rPr lang="it-IT" sz="2800" dirty="0" err="1">
                <a:latin typeface="+mj-lt"/>
              </a:rPr>
              <a:t>sit</a:t>
            </a:r>
            <a:r>
              <a:rPr lang="it-IT" sz="2800" dirty="0">
                <a:latin typeface="+mj-lt"/>
              </a:rPr>
              <a:t>-to-stand</a:t>
            </a:r>
          </a:p>
          <a:p>
            <a:pPr marL="0" indent="0">
              <a:buFont typeface="Wingdings" panose="05000000000000000000" pitchFamily="2" charset="2"/>
              <a:buNone/>
            </a:pPr>
            <a:endParaRPr lang="it-IT" sz="2800" dirty="0">
              <a:latin typeface="+mj-lt"/>
            </a:endParaRPr>
          </a:p>
          <a:p>
            <a:pPr marL="0" indent="0">
              <a:buFont typeface="Wingdings" panose="05000000000000000000" pitchFamily="2" charset="2"/>
              <a:buNone/>
            </a:pPr>
            <a:r>
              <a:rPr lang="it-IT" sz="2800" dirty="0">
                <a:latin typeface="+mj-lt"/>
              </a:rPr>
              <a:t>                                              </a:t>
            </a:r>
          </a:p>
        </p:txBody>
      </p:sp>
    </p:spTree>
    <p:extLst>
      <p:ext uri="{BB962C8B-B14F-4D97-AF65-F5344CB8AC3E}">
        <p14:creationId xmlns:p14="http://schemas.microsoft.com/office/powerpoint/2010/main" val="2030952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28;p33">
            <a:extLst>
              <a:ext uri="{FF2B5EF4-FFF2-40B4-BE49-F238E27FC236}">
                <a16:creationId xmlns:a16="http://schemas.microsoft.com/office/drawing/2014/main" id="{9F350D3F-C308-7C48-C5D6-1B0B6271462E}"/>
              </a:ext>
            </a:extLst>
          </p:cNvPr>
          <p:cNvSpPr txBox="1">
            <a:spLocks/>
          </p:cNvSpPr>
          <p:nvPr/>
        </p:nvSpPr>
        <p:spPr>
          <a:xfrm>
            <a:off x="502392" y="177956"/>
            <a:ext cx="11187211" cy="994172"/>
          </a:xfrm>
          <a:prstGeom prst="rect">
            <a:avLst/>
          </a:prstGeom>
        </p:spPr>
        <p:txBody>
          <a:bodyPr vert="horz" lIns="91440" tIns="45720" rIns="91440" bIns="45720" rtlCol="0">
            <a:normAutofit/>
          </a:bodyPr>
          <a:lstStyle>
            <a:lvl1pPr indent="0">
              <a:lnSpc>
                <a:spcPct val="100000"/>
              </a:lnSpc>
              <a:spcBef>
                <a:spcPts val="1200"/>
              </a:spcBef>
              <a:spcAft>
                <a:spcPts val="200"/>
              </a:spcAft>
              <a:buClr>
                <a:schemeClr val="accent1"/>
              </a:buClr>
              <a:buSzPct val="100000"/>
              <a:buFont typeface="Wingdings" panose="05000000000000000000" pitchFamily="2" charset="2"/>
              <a:buNone/>
              <a:defRPr sz="1900" b="1" cap="all" spc="200" baseline="0">
                <a:solidFill>
                  <a:srgbClr val="B86FAD"/>
                </a:solidFill>
              </a:defRPr>
            </a:lvl1pPr>
            <a:lvl2pPr indent="0" algn="ctr">
              <a:lnSpc>
                <a:spcPct val="100000"/>
              </a:lnSpc>
              <a:spcBef>
                <a:spcPts val="200"/>
              </a:spcBef>
              <a:spcAft>
                <a:spcPts val="400"/>
              </a:spcAft>
              <a:buClr>
                <a:schemeClr val="accent1"/>
              </a:buClr>
              <a:buFont typeface="Wingdings" panose="05000000000000000000" pitchFamily="2" charset="2"/>
              <a:buNone/>
              <a:defRPr sz="2400">
                <a:solidFill>
                  <a:schemeClr val="tx1">
                    <a:lumMod val="75000"/>
                    <a:lumOff val="25000"/>
                  </a:schemeClr>
                </a:solidFill>
              </a:defRPr>
            </a:lvl2pPr>
            <a:lvl3pPr indent="0" algn="ctr">
              <a:lnSpc>
                <a:spcPct val="100000"/>
              </a:lnSpc>
              <a:spcBef>
                <a:spcPts val="200"/>
              </a:spcBef>
              <a:spcAft>
                <a:spcPts val="400"/>
              </a:spcAft>
              <a:buClr>
                <a:schemeClr val="accent1"/>
              </a:buClr>
              <a:buFont typeface="Wingdings" panose="05000000000000000000" pitchFamily="2" charset="2"/>
              <a:buNone/>
              <a:defRPr sz="2400">
                <a:solidFill>
                  <a:schemeClr val="tx1">
                    <a:lumMod val="75000"/>
                    <a:lumOff val="25000"/>
                  </a:schemeClr>
                </a:solidFill>
              </a:defRPr>
            </a:lvl3pPr>
            <a:lvl4pPr indent="0" algn="ctr">
              <a:lnSpc>
                <a:spcPct val="100000"/>
              </a:lnSpc>
              <a:spcBef>
                <a:spcPts val="200"/>
              </a:spcBef>
              <a:spcAft>
                <a:spcPts val="400"/>
              </a:spcAft>
              <a:buClr>
                <a:schemeClr val="accent1"/>
              </a:buClr>
              <a:buFont typeface="Wingdings" panose="05000000000000000000" pitchFamily="2" charset="2"/>
              <a:buNone/>
              <a:defRPr sz="2000">
                <a:solidFill>
                  <a:schemeClr val="tx1">
                    <a:lumMod val="75000"/>
                    <a:lumOff val="25000"/>
                  </a:schemeClr>
                </a:solidFill>
              </a:defRPr>
            </a:lvl4pPr>
            <a:lvl5pPr indent="0" algn="ctr">
              <a:lnSpc>
                <a:spcPct val="100000"/>
              </a:lnSpc>
              <a:spcBef>
                <a:spcPts val="200"/>
              </a:spcBef>
              <a:spcAft>
                <a:spcPts val="400"/>
              </a:spcAft>
              <a:buClr>
                <a:schemeClr val="accent1"/>
              </a:buClr>
              <a:buFont typeface="Wingdings" panose="05000000000000000000" pitchFamily="2" charset="2"/>
              <a:buNone/>
              <a:defRPr sz="2000">
                <a:solidFill>
                  <a:schemeClr val="tx1">
                    <a:lumMod val="75000"/>
                    <a:lumOff val="25000"/>
                  </a:schemeClr>
                </a:solidFill>
              </a:defRPr>
            </a:lvl5pPr>
            <a:lvl6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6pPr>
            <a:lvl7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7pPr>
            <a:lvl8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8pPr>
            <a:lvl9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9pPr>
          </a:lstStyle>
          <a:p>
            <a:pPr algn="ctr"/>
            <a:r>
              <a:rPr lang="it-IT" sz="3600" dirty="0"/>
              <a:t>OBESITÀ</a:t>
            </a:r>
          </a:p>
        </p:txBody>
      </p:sp>
      <p:sp>
        <p:nvSpPr>
          <p:cNvPr id="4" name="Text Placeholder 4">
            <a:extLst>
              <a:ext uri="{FF2B5EF4-FFF2-40B4-BE49-F238E27FC236}">
                <a16:creationId xmlns:a16="http://schemas.microsoft.com/office/drawing/2014/main" id="{025E9208-72B0-D0CD-41B9-39CD3AA9AFC3}"/>
              </a:ext>
            </a:extLst>
          </p:cNvPr>
          <p:cNvSpPr txBox="1">
            <a:spLocks/>
          </p:cNvSpPr>
          <p:nvPr/>
        </p:nvSpPr>
        <p:spPr>
          <a:xfrm>
            <a:off x="132080" y="6339840"/>
            <a:ext cx="12191999" cy="262943"/>
          </a:xfrm>
          <a:prstGeom prst="rect">
            <a:avLst/>
          </a:prstGeom>
          <a:noFill/>
          <a:ln>
            <a:noFill/>
          </a:ln>
        </p:spPr>
        <p:txBody>
          <a:bodyPr spcFirstLastPara="1" wrap="square" lIns="91425" tIns="45700" rIns="91425" bIns="45700" anchor="t" anchorCtr="0">
            <a:spAutoFit/>
          </a:bodyPr>
          <a:lstStyle>
            <a:defPPr rtl="0">
              <a:defRPr lang="it-it"/>
            </a:defPPr>
            <a:lvl1pPr marR="0" lvl="0" indent="0">
              <a:spcBef>
                <a:spcPts val="0"/>
              </a:spcBef>
              <a:spcAft>
                <a:spcPts val="0"/>
              </a:spcAft>
              <a:buNone/>
              <a:defRPr i="1">
                <a:solidFill>
                  <a:schemeClr val="dk1"/>
                </a:solidFill>
                <a:latin typeface="Trebuchet MS"/>
                <a:ea typeface="Trebuchet MS"/>
                <a:cs typeface="Trebuchet M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it-IT" dirty="0"/>
              <a:t>Wharton S, et al. CMAJ. 2020;192:E875-E891.</a:t>
            </a:r>
            <a:endParaRPr lang="en-GB" dirty="0"/>
          </a:p>
        </p:txBody>
      </p:sp>
      <p:sp>
        <p:nvSpPr>
          <p:cNvPr id="7" name="Content Placeholder 3">
            <a:extLst>
              <a:ext uri="{FF2B5EF4-FFF2-40B4-BE49-F238E27FC236}">
                <a16:creationId xmlns:a16="http://schemas.microsoft.com/office/drawing/2014/main" id="{8133F52D-0406-FDCB-5E54-9BFCC8B0164D}"/>
              </a:ext>
            </a:extLst>
          </p:cNvPr>
          <p:cNvSpPr txBox="1">
            <a:spLocks/>
          </p:cNvSpPr>
          <p:nvPr/>
        </p:nvSpPr>
        <p:spPr>
          <a:xfrm>
            <a:off x="719668" y="1513840"/>
            <a:ext cx="10752667" cy="3373120"/>
          </a:xfrm>
          <a:prstGeom prst="rect">
            <a:avLst/>
          </a:prstGeom>
        </p:spPr>
        <p:txBody>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dirty="0"/>
              <a:t>Previously, obesity has been defined primarily by BMI. It is time to </a:t>
            </a:r>
            <a:r>
              <a:rPr lang="en-US" sz="2400" b="1" dirty="0"/>
              <a:t>move away from a weight-centric definition and focus on health</a:t>
            </a:r>
            <a:r>
              <a:rPr lang="en-US" sz="2400" dirty="0"/>
              <a:t>.</a:t>
            </a:r>
          </a:p>
          <a:p>
            <a:r>
              <a:rPr lang="en-US" sz="2400" dirty="0"/>
              <a:t>Obesity is defined as a prevalent, complex, progressive, and relapsing chronic disease characterized by </a:t>
            </a:r>
            <a:r>
              <a:rPr lang="en-US" sz="2400" b="1" dirty="0"/>
              <a:t>abnormal or excessive body fat (adiposity) </a:t>
            </a:r>
            <a:r>
              <a:rPr lang="en-US" sz="2400" b="1" u="sng" dirty="0"/>
              <a:t>that impairs health</a:t>
            </a:r>
            <a:r>
              <a:rPr lang="en-US" sz="2400" u="sng" dirty="0"/>
              <a:t>. </a:t>
            </a:r>
          </a:p>
          <a:p>
            <a:r>
              <a:rPr lang="en-US" sz="2400" dirty="0"/>
              <a:t>BMI and waist circumference can be used as screening tools.</a:t>
            </a:r>
          </a:p>
          <a:p>
            <a:r>
              <a:rPr lang="en-US" sz="2400" b="1" dirty="0"/>
              <a:t>Diagnosis of obesity should be based on the presence of functional, medical, and/or psychosocial impairments related to the presence of abnormal or excess body fat rather than on anthropometric measures alone</a:t>
            </a:r>
            <a:r>
              <a:rPr lang="en-US" sz="2400" dirty="0"/>
              <a:t>.</a:t>
            </a:r>
          </a:p>
          <a:p>
            <a:endParaRPr lang="en-US" sz="2400" dirty="0"/>
          </a:p>
        </p:txBody>
      </p:sp>
      <p:pic>
        <p:nvPicPr>
          <p:cNvPr id="1026" name="Picture 2" descr="Obesity Canada Logo">
            <a:extLst>
              <a:ext uri="{FF2B5EF4-FFF2-40B4-BE49-F238E27FC236}">
                <a16:creationId xmlns:a16="http://schemas.microsoft.com/office/drawing/2014/main" id="{9D1C85BE-EBEA-97CF-1D11-8A4EB5166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6028" y="5819635"/>
            <a:ext cx="1933575"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70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14;p53">
            <a:extLst>
              <a:ext uri="{FF2B5EF4-FFF2-40B4-BE49-F238E27FC236}">
                <a16:creationId xmlns:a16="http://schemas.microsoft.com/office/drawing/2014/main" id="{1C368176-3F4B-C37F-A367-2C8E9F1B1BF6}"/>
              </a:ext>
            </a:extLst>
          </p:cNvPr>
          <p:cNvSpPr txBox="1">
            <a:spLocks/>
          </p:cNvSpPr>
          <p:nvPr/>
        </p:nvSpPr>
        <p:spPr>
          <a:xfrm>
            <a:off x="0" y="1356143"/>
            <a:ext cx="11036968" cy="4771941"/>
          </a:xfrm>
          <a:prstGeom prst="rect">
            <a:avLst/>
          </a:prstGeom>
          <a:noFill/>
          <a:ln>
            <a:noFill/>
          </a:ln>
        </p:spPr>
        <p:txBody>
          <a:bodyPr spcFirstLastPara="1" vert="horz" wrap="square" lIns="121900" tIns="60933" rIns="121900" bIns="60933" rtlCol="0" anchor="t" anchorCtr="0">
            <a:normAutofit fontScale="92500" lnSpcReduction="20000"/>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891" indent="-342891">
              <a:spcBef>
                <a:spcPts val="0"/>
              </a:spcBef>
              <a:buFont typeface="Arial"/>
              <a:buChar char="•"/>
            </a:pPr>
            <a:r>
              <a:rPr lang="it-IT" dirty="0">
                <a:latin typeface="+mj-lt"/>
                <a:ea typeface="Garamond"/>
                <a:cs typeface="Garamond"/>
                <a:sym typeface="Garamond"/>
              </a:rPr>
              <a:t>Glicemia  (IFG [≥100], IGT [2h ≥140], DM)</a:t>
            </a:r>
          </a:p>
          <a:p>
            <a:pPr marL="0" indent="0">
              <a:spcBef>
                <a:spcPts val="0"/>
              </a:spcBef>
              <a:buNone/>
            </a:pPr>
            <a:endParaRPr lang="it-IT" dirty="0">
              <a:latin typeface="+mj-lt"/>
              <a:ea typeface="Garamond"/>
              <a:cs typeface="Garamond"/>
              <a:sym typeface="Garamond"/>
            </a:endParaRPr>
          </a:p>
          <a:p>
            <a:pPr marL="342891" indent="-342891">
              <a:spcBef>
                <a:spcPts val="0"/>
              </a:spcBef>
              <a:buFont typeface="Arial"/>
              <a:buChar char="•"/>
            </a:pPr>
            <a:r>
              <a:rPr lang="it-IT" dirty="0">
                <a:latin typeface="+mj-lt"/>
                <a:ea typeface="Garamond"/>
                <a:cs typeface="Garamond"/>
                <a:sym typeface="Garamond"/>
              </a:rPr>
              <a:t>HbA1c (&lt;6%, 6-6,49%, ≥6,5%)</a:t>
            </a:r>
            <a:endParaRPr lang="it-IT" dirty="0">
              <a:latin typeface="+mj-lt"/>
            </a:endParaRPr>
          </a:p>
          <a:p>
            <a:pPr marL="342891" indent="-342891">
              <a:buFont typeface="Arial"/>
              <a:buChar char="•"/>
            </a:pPr>
            <a:r>
              <a:rPr lang="it-IT" dirty="0">
                <a:latin typeface="+mj-lt"/>
                <a:ea typeface="Garamond"/>
                <a:cs typeface="Garamond"/>
                <a:sym typeface="Garamond"/>
              </a:rPr>
              <a:t>Profilo lipidico</a:t>
            </a:r>
            <a:endParaRPr lang="it-IT" dirty="0">
              <a:latin typeface="+mj-lt"/>
            </a:endParaRPr>
          </a:p>
          <a:p>
            <a:pPr marL="342891" indent="-342891">
              <a:buFont typeface="Arial"/>
              <a:buChar char="•"/>
            </a:pPr>
            <a:r>
              <a:rPr lang="it-IT" dirty="0">
                <a:latin typeface="+mj-lt"/>
                <a:ea typeface="Garamond"/>
                <a:cs typeface="Garamond"/>
                <a:sym typeface="Garamond"/>
              </a:rPr>
              <a:t>Funzione epatica (→ FLI) +/- ecografia addome  </a:t>
            </a:r>
            <a:endParaRPr lang="it-IT" dirty="0">
              <a:latin typeface="+mj-lt"/>
            </a:endParaRPr>
          </a:p>
          <a:p>
            <a:pPr marL="342891" indent="-342891">
              <a:buFont typeface="Arial"/>
              <a:buChar char="•"/>
            </a:pPr>
            <a:r>
              <a:rPr lang="it-IT" dirty="0">
                <a:latin typeface="+mj-lt"/>
                <a:ea typeface="Garamond"/>
                <a:cs typeface="Garamond"/>
                <a:sym typeface="Garamond"/>
              </a:rPr>
              <a:t>Elettroliti </a:t>
            </a:r>
            <a:endParaRPr lang="it-IT" dirty="0">
              <a:latin typeface="+mj-lt"/>
            </a:endParaRPr>
          </a:p>
          <a:p>
            <a:pPr marL="342891" indent="-342891">
              <a:buFont typeface="Arial"/>
              <a:buChar char="•"/>
            </a:pPr>
            <a:r>
              <a:rPr lang="it-IT" dirty="0">
                <a:latin typeface="+mj-lt"/>
                <a:ea typeface="Garamond"/>
                <a:cs typeface="Garamond"/>
                <a:sym typeface="Garamond"/>
              </a:rPr>
              <a:t>Funzione renale </a:t>
            </a:r>
            <a:endParaRPr lang="it-IT" dirty="0">
              <a:latin typeface="+mj-lt"/>
            </a:endParaRPr>
          </a:p>
          <a:p>
            <a:pPr marL="342891" indent="-342891">
              <a:buFont typeface="Arial"/>
              <a:buChar char="•"/>
            </a:pPr>
            <a:r>
              <a:rPr lang="it-IT" dirty="0">
                <a:latin typeface="+mj-lt"/>
                <a:ea typeface="Garamond"/>
                <a:cs typeface="Garamond"/>
                <a:sym typeface="Garamond"/>
              </a:rPr>
              <a:t>Indici di flogosi (PCR, ferritina)</a:t>
            </a:r>
            <a:endParaRPr lang="it-IT" dirty="0">
              <a:latin typeface="+mj-lt"/>
            </a:endParaRPr>
          </a:p>
          <a:p>
            <a:pPr marL="342891" indent="-342891">
              <a:buFont typeface="Arial"/>
              <a:buChar char="•"/>
            </a:pPr>
            <a:r>
              <a:rPr lang="it-IT" dirty="0">
                <a:latin typeface="+mj-lt"/>
                <a:ea typeface="Garamond"/>
                <a:cs typeface="Garamond"/>
                <a:sym typeface="Garamond"/>
              </a:rPr>
              <a:t>Emocromo con formula</a:t>
            </a:r>
            <a:endParaRPr lang="it-IT" dirty="0">
              <a:latin typeface="+mj-lt"/>
            </a:endParaRPr>
          </a:p>
          <a:p>
            <a:pPr marL="342891" indent="-342891">
              <a:buFont typeface="Arial"/>
              <a:buChar char="•"/>
            </a:pPr>
            <a:r>
              <a:rPr lang="it-IT" dirty="0">
                <a:latin typeface="+mj-lt"/>
                <a:ea typeface="Garamond"/>
                <a:cs typeface="Garamond"/>
                <a:sym typeface="Garamond"/>
              </a:rPr>
              <a:t>Uricemia</a:t>
            </a:r>
            <a:endParaRPr lang="it-IT" dirty="0">
              <a:latin typeface="+mj-lt"/>
            </a:endParaRPr>
          </a:p>
          <a:p>
            <a:pPr marL="342891" indent="-342891">
              <a:buFont typeface="Arial"/>
              <a:buChar char="•"/>
            </a:pPr>
            <a:r>
              <a:rPr lang="it-IT" dirty="0">
                <a:latin typeface="+mj-lt"/>
                <a:ea typeface="Garamond"/>
                <a:cs typeface="Garamond"/>
                <a:sym typeface="Garamond"/>
              </a:rPr>
              <a:t>Funzione tiroidea </a:t>
            </a:r>
            <a:endParaRPr lang="it-IT" dirty="0">
              <a:latin typeface="+mj-lt"/>
            </a:endParaRPr>
          </a:p>
          <a:p>
            <a:pPr marL="342891" indent="-342891">
              <a:buFont typeface="Arial"/>
              <a:buChar char="•"/>
            </a:pPr>
            <a:r>
              <a:rPr lang="it-IT" dirty="0">
                <a:latin typeface="+mj-lt"/>
                <a:ea typeface="Garamond"/>
                <a:cs typeface="Garamond"/>
                <a:sym typeface="Garamond"/>
              </a:rPr>
              <a:t>Deficit nutrizionali: </a:t>
            </a:r>
            <a:r>
              <a:rPr lang="it-IT" dirty="0" err="1">
                <a:latin typeface="+mj-lt"/>
                <a:ea typeface="Garamond"/>
                <a:cs typeface="Garamond"/>
                <a:sym typeface="Garamond"/>
              </a:rPr>
              <a:t>Vit</a:t>
            </a:r>
            <a:r>
              <a:rPr lang="it-IT" dirty="0">
                <a:latin typeface="+mj-lt"/>
                <a:ea typeface="Garamond"/>
                <a:cs typeface="Garamond"/>
                <a:sym typeface="Garamond"/>
              </a:rPr>
              <a:t>. D, B12, ferro, folati</a:t>
            </a:r>
            <a:endParaRPr lang="it-IT" dirty="0">
              <a:latin typeface="+mj-lt"/>
            </a:endParaRPr>
          </a:p>
        </p:txBody>
      </p:sp>
      <p:sp>
        <p:nvSpPr>
          <p:cNvPr id="3" name="Google Shape;715;p53">
            <a:extLst>
              <a:ext uri="{FF2B5EF4-FFF2-40B4-BE49-F238E27FC236}">
                <a16:creationId xmlns:a16="http://schemas.microsoft.com/office/drawing/2014/main" id="{575BF108-D64E-4A09-8772-BFB28B506D82}"/>
              </a:ext>
            </a:extLst>
          </p:cNvPr>
          <p:cNvSpPr txBox="1"/>
          <p:nvPr/>
        </p:nvSpPr>
        <p:spPr>
          <a:xfrm>
            <a:off x="81280" y="264565"/>
            <a:ext cx="9144000" cy="495676"/>
          </a:xfrm>
          <a:prstGeom prst="rect">
            <a:avLst/>
          </a:prstGeom>
          <a:noFill/>
          <a:ln>
            <a:noFill/>
          </a:ln>
        </p:spPr>
        <p:txBody>
          <a:bodyPr spcFirstLastPara="1" wrap="square" lIns="121900" tIns="60933" rIns="121900" bIns="60933" anchor="t" anchorCtr="0">
            <a:noAutofit/>
          </a:bodyPr>
          <a:lstStyle/>
          <a:p>
            <a:pPr>
              <a:buClr>
                <a:schemeClr val="dk1"/>
              </a:buClr>
              <a:buSzPts val="1800"/>
            </a:pPr>
            <a:r>
              <a:rPr lang="it-IT" sz="2800" b="1" dirty="0">
                <a:solidFill>
                  <a:srgbClr val="A31738"/>
                </a:solidFill>
                <a:latin typeface="+mj-lt"/>
                <a:ea typeface="Garamond"/>
                <a:cs typeface="Garamond"/>
                <a:sym typeface="Garamond"/>
              </a:rPr>
              <a:t>Esami di laboratorio</a:t>
            </a:r>
            <a:endParaRPr sz="2800" dirty="0">
              <a:solidFill>
                <a:srgbClr val="A31738"/>
              </a:solidFill>
              <a:latin typeface="+mj-lt"/>
            </a:endParaRPr>
          </a:p>
        </p:txBody>
      </p:sp>
      <p:pic>
        <p:nvPicPr>
          <p:cNvPr id="4" name="Google Shape;716;p53" descr="Laboratory tests Indications and Significance - Labpedia.net">
            <a:extLst>
              <a:ext uri="{FF2B5EF4-FFF2-40B4-BE49-F238E27FC236}">
                <a16:creationId xmlns:a16="http://schemas.microsoft.com/office/drawing/2014/main" id="{6B68FE10-FB5B-15B1-7F1F-82FA0807FBB3}"/>
              </a:ext>
            </a:extLst>
          </p:cNvPr>
          <p:cNvPicPr preferRelativeResize="0"/>
          <p:nvPr/>
        </p:nvPicPr>
        <p:blipFill rotWithShape="1">
          <a:blip r:embed="rId2">
            <a:alphaModFix/>
          </a:blip>
          <a:srcRect/>
          <a:stretch/>
        </p:blipFill>
        <p:spPr>
          <a:xfrm>
            <a:off x="5227093" y="4264124"/>
            <a:ext cx="3592482" cy="2475466"/>
          </a:xfrm>
          <a:prstGeom prst="ellipse">
            <a:avLst/>
          </a:prstGeom>
          <a:noFill/>
          <a:ln>
            <a:noFill/>
          </a:ln>
        </p:spPr>
      </p:pic>
      <p:pic>
        <p:nvPicPr>
          <p:cNvPr id="6" name="Immagine 5">
            <a:extLst>
              <a:ext uri="{FF2B5EF4-FFF2-40B4-BE49-F238E27FC236}">
                <a16:creationId xmlns:a16="http://schemas.microsoft.com/office/drawing/2014/main" id="{9E8E8DBD-7B11-2DE6-8ECD-4BC209888926}"/>
              </a:ext>
            </a:extLst>
          </p:cNvPr>
          <p:cNvPicPr>
            <a:picLocks noChangeAspect="1"/>
          </p:cNvPicPr>
          <p:nvPr/>
        </p:nvPicPr>
        <p:blipFill>
          <a:blip r:embed="rId3"/>
          <a:stretch>
            <a:fillRect/>
          </a:stretch>
        </p:blipFill>
        <p:spPr>
          <a:xfrm>
            <a:off x="5729179" y="860467"/>
            <a:ext cx="6391701" cy="2956229"/>
          </a:xfrm>
          <a:prstGeom prst="rect">
            <a:avLst/>
          </a:prstGeom>
          <a:ln>
            <a:noFill/>
          </a:ln>
          <a:effectLst>
            <a:outerShdw blurRad="190500" algn="tl" rotWithShape="0">
              <a:srgbClr val="000000">
                <a:alpha val="70000"/>
              </a:srgbClr>
            </a:outerShdw>
          </a:effectLst>
        </p:spPr>
      </p:pic>
      <p:cxnSp>
        <p:nvCxnSpPr>
          <p:cNvPr id="8" name="Connettore 2 7">
            <a:extLst>
              <a:ext uri="{FF2B5EF4-FFF2-40B4-BE49-F238E27FC236}">
                <a16:creationId xmlns:a16="http://schemas.microsoft.com/office/drawing/2014/main" id="{28AD51B7-F88F-D5FD-4325-2FEC1B1C0B8B}"/>
              </a:ext>
            </a:extLst>
          </p:cNvPr>
          <p:cNvCxnSpPr>
            <a:cxnSpLocks/>
          </p:cNvCxnSpPr>
          <p:nvPr/>
        </p:nvCxnSpPr>
        <p:spPr>
          <a:xfrm>
            <a:off x="2047164" y="2446954"/>
            <a:ext cx="375313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4DEC3767-4507-14FA-E87F-500F2380275E}"/>
              </a:ext>
            </a:extLst>
          </p:cNvPr>
          <p:cNvSpPr txBox="1"/>
          <p:nvPr/>
        </p:nvSpPr>
        <p:spPr>
          <a:xfrm>
            <a:off x="7393153" y="3813232"/>
            <a:ext cx="4504207" cy="369332"/>
          </a:xfrm>
          <a:prstGeom prst="rect">
            <a:avLst/>
          </a:prstGeom>
          <a:noFill/>
        </p:spPr>
        <p:txBody>
          <a:bodyPr wrap="square">
            <a:spAutoFit/>
          </a:bodyPr>
          <a:lstStyle/>
          <a:p>
            <a:r>
              <a:rPr lang="it-IT" i="1" dirty="0"/>
              <a:t>ESC/EAS </a:t>
            </a:r>
            <a:r>
              <a:rPr lang="it-IT" i="1" dirty="0" err="1"/>
              <a:t>Dyslipidaemia</a:t>
            </a:r>
            <a:r>
              <a:rPr lang="it-IT" i="1" dirty="0"/>
              <a:t> guidelines, 2019</a:t>
            </a:r>
          </a:p>
        </p:txBody>
      </p:sp>
    </p:spTree>
    <p:extLst>
      <p:ext uri="{BB962C8B-B14F-4D97-AF65-F5344CB8AC3E}">
        <p14:creationId xmlns:p14="http://schemas.microsoft.com/office/powerpoint/2010/main" val="4209990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22;p54">
            <a:extLst>
              <a:ext uri="{FF2B5EF4-FFF2-40B4-BE49-F238E27FC236}">
                <a16:creationId xmlns:a16="http://schemas.microsoft.com/office/drawing/2014/main" id="{508DA269-2147-D780-5B60-10DFCC28A1C6}"/>
              </a:ext>
            </a:extLst>
          </p:cNvPr>
          <p:cNvSpPr txBox="1">
            <a:spLocks/>
          </p:cNvSpPr>
          <p:nvPr/>
        </p:nvSpPr>
        <p:spPr>
          <a:xfrm>
            <a:off x="0" y="1356143"/>
            <a:ext cx="11036968" cy="4771941"/>
          </a:xfrm>
          <a:prstGeom prst="rect">
            <a:avLst/>
          </a:prstGeom>
          <a:noFill/>
          <a:ln>
            <a:noFill/>
          </a:ln>
        </p:spPr>
        <p:txBody>
          <a:bodyPr spcFirstLastPara="1" vert="horz" wrap="square" lIns="121900" tIns="60933" rIns="121900" bIns="60933" rtlCol="0" anchor="t" anchorCtr="0">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891" indent="-342891">
              <a:spcBef>
                <a:spcPts val="0"/>
              </a:spcBef>
              <a:buFont typeface="Arial"/>
              <a:buChar char="•"/>
            </a:pPr>
            <a:r>
              <a:rPr lang="it-IT">
                <a:latin typeface="Garamond"/>
                <a:ea typeface="Garamond"/>
                <a:cs typeface="Garamond"/>
                <a:sym typeface="Garamond"/>
              </a:rPr>
              <a:t>Ecografia addome  </a:t>
            </a:r>
            <a:endParaRPr lang="it-IT"/>
          </a:p>
          <a:p>
            <a:pPr marL="342891" indent="-342891">
              <a:buFont typeface="Arial"/>
              <a:buChar char="•"/>
            </a:pPr>
            <a:r>
              <a:rPr lang="it-IT">
                <a:latin typeface="Garamond"/>
                <a:ea typeface="Garamond"/>
                <a:cs typeface="Garamond"/>
                <a:sym typeface="Garamond"/>
              </a:rPr>
              <a:t>Valutazione cardiovascolare</a:t>
            </a:r>
            <a:endParaRPr lang="it-IT"/>
          </a:p>
          <a:p>
            <a:pPr marL="342891" indent="-342891">
              <a:buFont typeface="Arial"/>
              <a:buChar char="•"/>
            </a:pPr>
            <a:r>
              <a:rPr lang="it-IT">
                <a:latin typeface="Garamond"/>
                <a:ea typeface="Garamond"/>
                <a:cs typeface="Garamond"/>
                <a:sym typeface="Garamond"/>
              </a:rPr>
              <a:t>Polisonnografia (STOP – BANG)</a:t>
            </a:r>
            <a:endParaRPr lang="it-IT"/>
          </a:p>
        </p:txBody>
      </p:sp>
      <p:pic>
        <p:nvPicPr>
          <p:cNvPr id="3" name="Google Shape;723;p54">
            <a:extLst>
              <a:ext uri="{FF2B5EF4-FFF2-40B4-BE49-F238E27FC236}">
                <a16:creationId xmlns:a16="http://schemas.microsoft.com/office/drawing/2014/main" id="{DA6461DD-5BA3-3063-C469-3978D9D92480}"/>
              </a:ext>
            </a:extLst>
          </p:cNvPr>
          <p:cNvPicPr preferRelativeResize="0"/>
          <p:nvPr/>
        </p:nvPicPr>
        <p:blipFill rotWithShape="1">
          <a:blip r:embed="rId2">
            <a:alphaModFix/>
          </a:blip>
          <a:srcRect/>
          <a:stretch/>
        </p:blipFill>
        <p:spPr>
          <a:xfrm>
            <a:off x="4476466" y="1951630"/>
            <a:ext cx="7481462" cy="3550227"/>
          </a:xfrm>
          <a:prstGeom prst="rect">
            <a:avLst/>
          </a:prstGeom>
          <a:ln>
            <a:noFill/>
          </a:ln>
          <a:effectLst>
            <a:outerShdw blurRad="190500" algn="tl" rotWithShape="0">
              <a:srgbClr val="000000">
                <a:alpha val="70000"/>
              </a:srgbClr>
            </a:outerShdw>
          </a:effectLst>
        </p:spPr>
      </p:pic>
      <p:graphicFrame>
        <p:nvGraphicFramePr>
          <p:cNvPr id="5" name="Tabella 5">
            <a:extLst>
              <a:ext uri="{FF2B5EF4-FFF2-40B4-BE49-F238E27FC236}">
                <a16:creationId xmlns:a16="http://schemas.microsoft.com/office/drawing/2014/main" id="{E16892DA-9721-1887-4249-B6DCF972D72E}"/>
              </a:ext>
            </a:extLst>
          </p:cNvPr>
          <p:cNvGraphicFramePr>
            <a:graphicFrameLocks noGrp="1"/>
          </p:cNvGraphicFramePr>
          <p:nvPr/>
        </p:nvGraphicFramePr>
        <p:xfrm>
          <a:off x="234072" y="4964195"/>
          <a:ext cx="3596762" cy="1483360"/>
        </p:xfrm>
        <a:graphic>
          <a:graphicData uri="http://schemas.openxmlformats.org/drawingml/2006/table">
            <a:tbl>
              <a:tblPr firstRow="1" bandRow="1">
                <a:tableStyleId>{5C22544A-7EE6-4342-B048-85BDC9FD1C3A}</a:tableStyleId>
              </a:tblPr>
              <a:tblGrid>
                <a:gridCol w="1798381">
                  <a:extLst>
                    <a:ext uri="{9D8B030D-6E8A-4147-A177-3AD203B41FA5}">
                      <a16:colId xmlns:a16="http://schemas.microsoft.com/office/drawing/2014/main" val="3530175245"/>
                    </a:ext>
                  </a:extLst>
                </a:gridCol>
                <a:gridCol w="1798381">
                  <a:extLst>
                    <a:ext uri="{9D8B030D-6E8A-4147-A177-3AD203B41FA5}">
                      <a16:colId xmlns:a16="http://schemas.microsoft.com/office/drawing/2014/main" val="4128846482"/>
                    </a:ext>
                  </a:extLst>
                </a:gridCol>
              </a:tblGrid>
              <a:tr h="370840">
                <a:tc>
                  <a:txBody>
                    <a:bodyPr/>
                    <a:lstStyle/>
                    <a:p>
                      <a:r>
                        <a:rPr lang="it-IT" dirty="0"/>
                        <a:t>Punteggio</a:t>
                      </a:r>
                    </a:p>
                  </a:txBody>
                  <a:tcPr/>
                </a:tc>
                <a:tc>
                  <a:txBody>
                    <a:bodyPr/>
                    <a:lstStyle/>
                    <a:p>
                      <a:r>
                        <a:rPr lang="it-IT" dirty="0"/>
                        <a:t>Rischio</a:t>
                      </a:r>
                    </a:p>
                  </a:txBody>
                  <a:tcPr/>
                </a:tc>
                <a:extLst>
                  <a:ext uri="{0D108BD9-81ED-4DB2-BD59-A6C34878D82A}">
                    <a16:rowId xmlns:a16="http://schemas.microsoft.com/office/drawing/2014/main" val="2151808202"/>
                  </a:ext>
                </a:extLst>
              </a:tr>
              <a:tr h="370840">
                <a:tc>
                  <a:txBody>
                    <a:bodyPr/>
                    <a:lstStyle/>
                    <a:p>
                      <a:r>
                        <a:rPr lang="it-IT" dirty="0"/>
                        <a:t>0-2</a:t>
                      </a:r>
                    </a:p>
                  </a:txBody>
                  <a:tcPr/>
                </a:tc>
                <a:tc>
                  <a:txBody>
                    <a:bodyPr/>
                    <a:lstStyle/>
                    <a:p>
                      <a:r>
                        <a:rPr lang="it-IT" dirty="0"/>
                        <a:t>Basso</a:t>
                      </a:r>
                    </a:p>
                  </a:txBody>
                  <a:tcPr/>
                </a:tc>
                <a:extLst>
                  <a:ext uri="{0D108BD9-81ED-4DB2-BD59-A6C34878D82A}">
                    <a16:rowId xmlns:a16="http://schemas.microsoft.com/office/drawing/2014/main" val="1496439929"/>
                  </a:ext>
                </a:extLst>
              </a:tr>
              <a:tr h="370840">
                <a:tc>
                  <a:txBody>
                    <a:bodyPr/>
                    <a:lstStyle/>
                    <a:p>
                      <a:r>
                        <a:rPr lang="it-IT" dirty="0"/>
                        <a:t>3-4</a:t>
                      </a:r>
                    </a:p>
                  </a:txBody>
                  <a:tcPr/>
                </a:tc>
                <a:tc>
                  <a:txBody>
                    <a:bodyPr/>
                    <a:lstStyle/>
                    <a:p>
                      <a:r>
                        <a:rPr lang="it-IT" dirty="0"/>
                        <a:t>Intermedio</a:t>
                      </a:r>
                    </a:p>
                  </a:txBody>
                  <a:tcPr/>
                </a:tc>
                <a:extLst>
                  <a:ext uri="{0D108BD9-81ED-4DB2-BD59-A6C34878D82A}">
                    <a16:rowId xmlns:a16="http://schemas.microsoft.com/office/drawing/2014/main" val="4131138563"/>
                  </a:ext>
                </a:extLst>
              </a:tr>
              <a:tr h="370840">
                <a:tc>
                  <a:txBody>
                    <a:bodyPr/>
                    <a:lstStyle/>
                    <a:p>
                      <a:r>
                        <a:rPr lang="it-IT" dirty="0"/>
                        <a:t>5-8</a:t>
                      </a:r>
                    </a:p>
                  </a:txBody>
                  <a:tcPr/>
                </a:tc>
                <a:tc>
                  <a:txBody>
                    <a:bodyPr/>
                    <a:lstStyle/>
                    <a:p>
                      <a:r>
                        <a:rPr lang="it-IT" dirty="0"/>
                        <a:t>Alto</a:t>
                      </a:r>
                    </a:p>
                  </a:txBody>
                  <a:tcPr/>
                </a:tc>
                <a:extLst>
                  <a:ext uri="{0D108BD9-81ED-4DB2-BD59-A6C34878D82A}">
                    <a16:rowId xmlns:a16="http://schemas.microsoft.com/office/drawing/2014/main" val="1249503005"/>
                  </a:ext>
                </a:extLst>
              </a:tr>
            </a:tbl>
          </a:graphicData>
        </a:graphic>
      </p:graphicFrame>
      <p:sp>
        <p:nvSpPr>
          <p:cNvPr id="6" name="Google Shape;715;p53">
            <a:extLst>
              <a:ext uri="{FF2B5EF4-FFF2-40B4-BE49-F238E27FC236}">
                <a16:creationId xmlns:a16="http://schemas.microsoft.com/office/drawing/2014/main" id="{E77ED093-F248-1760-CD6A-D3A6D171469F}"/>
              </a:ext>
            </a:extLst>
          </p:cNvPr>
          <p:cNvSpPr txBox="1"/>
          <p:nvPr/>
        </p:nvSpPr>
        <p:spPr>
          <a:xfrm>
            <a:off x="81280" y="264565"/>
            <a:ext cx="9144000" cy="495676"/>
          </a:xfrm>
          <a:prstGeom prst="rect">
            <a:avLst/>
          </a:prstGeom>
          <a:noFill/>
          <a:ln>
            <a:noFill/>
          </a:ln>
        </p:spPr>
        <p:txBody>
          <a:bodyPr spcFirstLastPara="1" wrap="square" lIns="121900" tIns="60933" rIns="121900" bIns="60933" anchor="t" anchorCtr="0">
            <a:noAutofit/>
          </a:bodyPr>
          <a:lstStyle/>
          <a:p>
            <a:pPr>
              <a:buClr>
                <a:schemeClr val="dk1"/>
              </a:buClr>
              <a:buSzPts val="1800"/>
            </a:pPr>
            <a:r>
              <a:rPr lang="it-IT" sz="2800" b="1" dirty="0">
                <a:solidFill>
                  <a:srgbClr val="A31738"/>
                </a:solidFill>
                <a:latin typeface="+mj-lt"/>
                <a:ea typeface="Garamond"/>
                <a:cs typeface="Garamond"/>
                <a:sym typeface="Garamond"/>
              </a:rPr>
              <a:t>Esami strumentali</a:t>
            </a:r>
            <a:endParaRPr sz="2800" dirty="0">
              <a:solidFill>
                <a:srgbClr val="A31738"/>
              </a:solidFill>
              <a:latin typeface="+mj-lt"/>
            </a:endParaRPr>
          </a:p>
        </p:txBody>
      </p:sp>
    </p:spTree>
    <p:extLst>
      <p:ext uri="{BB962C8B-B14F-4D97-AF65-F5344CB8AC3E}">
        <p14:creationId xmlns:p14="http://schemas.microsoft.com/office/powerpoint/2010/main" val="2568093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29;p43">
            <a:extLst>
              <a:ext uri="{FF2B5EF4-FFF2-40B4-BE49-F238E27FC236}">
                <a16:creationId xmlns:a16="http://schemas.microsoft.com/office/drawing/2014/main" id="{58BCA1D7-1647-C2BB-024B-4BFE5CE19E16}"/>
              </a:ext>
            </a:extLst>
          </p:cNvPr>
          <p:cNvSpPr txBox="1">
            <a:spLocks/>
          </p:cNvSpPr>
          <p:nvPr/>
        </p:nvSpPr>
        <p:spPr>
          <a:xfrm>
            <a:off x="838200" y="70662"/>
            <a:ext cx="10515600" cy="1325563"/>
          </a:xfrm>
          <a:prstGeom prst="rect">
            <a:avLst/>
          </a:prstGeom>
        </p:spPr>
        <p:txBody>
          <a:bodyPr vert="horz" lIns="91440" tIns="45720" rIns="91440" bIns="45720" rtlCol="0">
            <a:normAutofit/>
          </a:bodyPr>
          <a:lstStyle>
            <a:defPPr rtl="0">
              <a:defRPr lang="it-it"/>
            </a:defPPr>
            <a:lvl1pPr indent="0" algn="ctr">
              <a:lnSpc>
                <a:spcPct val="100000"/>
              </a:lnSpc>
              <a:spcBef>
                <a:spcPts val="1200"/>
              </a:spcBef>
              <a:spcAft>
                <a:spcPts val="200"/>
              </a:spcAft>
              <a:buClr>
                <a:schemeClr val="accent1"/>
              </a:buClr>
              <a:buSzPct val="100000"/>
              <a:buFont typeface="Wingdings" panose="05000000000000000000" pitchFamily="2" charset="2"/>
              <a:buNone/>
              <a:defRPr sz="3600" b="1" cap="all" spc="200" baseline="0">
                <a:solidFill>
                  <a:srgbClr val="B86FAD"/>
                </a:solidFill>
              </a:defRPr>
            </a:lvl1pPr>
            <a:lvl2pPr indent="0" algn="ctr">
              <a:lnSpc>
                <a:spcPct val="100000"/>
              </a:lnSpc>
              <a:spcBef>
                <a:spcPts val="200"/>
              </a:spcBef>
              <a:spcAft>
                <a:spcPts val="400"/>
              </a:spcAft>
              <a:buClr>
                <a:schemeClr val="accent1"/>
              </a:buClr>
              <a:buFont typeface="Wingdings" panose="05000000000000000000" pitchFamily="2" charset="2"/>
              <a:buNone/>
              <a:defRPr sz="2400">
                <a:solidFill>
                  <a:schemeClr val="tx1">
                    <a:lumMod val="75000"/>
                    <a:lumOff val="25000"/>
                  </a:schemeClr>
                </a:solidFill>
              </a:defRPr>
            </a:lvl2pPr>
            <a:lvl3pPr indent="0" algn="ctr">
              <a:lnSpc>
                <a:spcPct val="100000"/>
              </a:lnSpc>
              <a:spcBef>
                <a:spcPts val="200"/>
              </a:spcBef>
              <a:spcAft>
                <a:spcPts val="400"/>
              </a:spcAft>
              <a:buClr>
                <a:schemeClr val="accent1"/>
              </a:buClr>
              <a:buFont typeface="Wingdings" panose="05000000000000000000" pitchFamily="2" charset="2"/>
              <a:buNone/>
              <a:defRPr sz="2400">
                <a:solidFill>
                  <a:schemeClr val="tx1">
                    <a:lumMod val="75000"/>
                    <a:lumOff val="25000"/>
                  </a:schemeClr>
                </a:solidFill>
              </a:defRPr>
            </a:lvl3pPr>
            <a:lvl4pPr indent="0" algn="ctr">
              <a:lnSpc>
                <a:spcPct val="100000"/>
              </a:lnSpc>
              <a:spcBef>
                <a:spcPts val="200"/>
              </a:spcBef>
              <a:spcAft>
                <a:spcPts val="400"/>
              </a:spcAft>
              <a:buClr>
                <a:schemeClr val="accent1"/>
              </a:buClr>
              <a:buFont typeface="Wingdings" panose="05000000000000000000" pitchFamily="2" charset="2"/>
              <a:buNone/>
              <a:defRPr sz="2000">
                <a:solidFill>
                  <a:schemeClr val="tx1">
                    <a:lumMod val="75000"/>
                    <a:lumOff val="25000"/>
                  </a:schemeClr>
                </a:solidFill>
              </a:defRPr>
            </a:lvl4pPr>
            <a:lvl5pPr indent="0" algn="ctr">
              <a:lnSpc>
                <a:spcPct val="100000"/>
              </a:lnSpc>
              <a:spcBef>
                <a:spcPts val="200"/>
              </a:spcBef>
              <a:spcAft>
                <a:spcPts val="400"/>
              </a:spcAft>
              <a:buClr>
                <a:schemeClr val="accent1"/>
              </a:buClr>
              <a:buFont typeface="Wingdings" panose="05000000000000000000" pitchFamily="2" charset="2"/>
              <a:buNone/>
              <a:defRPr sz="2000">
                <a:solidFill>
                  <a:schemeClr val="tx1">
                    <a:lumMod val="75000"/>
                    <a:lumOff val="25000"/>
                  </a:schemeClr>
                </a:solidFill>
              </a:defRPr>
            </a:lvl5pPr>
            <a:lvl6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6pPr>
            <a:lvl7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7pPr>
            <a:lvl8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8pPr>
            <a:lvl9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9pPr>
          </a:lstStyle>
          <a:p>
            <a:r>
              <a:rPr lang="it-IT" dirty="0"/>
              <a:t>STADIAZIONE DELL’OBESITÀ</a:t>
            </a:r>
          </a:p>
        </p:txBody>
      </p:sp>
      <p:pic>
        <p:nvPicPr>
          <p:cNvPr id="5" name="Immagine 4" descr="Immagine che contiene persona, uomo, interni, pavimento&#10;&#10;Descrizione generata automaticamente">
            <a:extLst>
              <a:ext uri="{FF2B5EF4-FFF2-40B4-BE49-F238E27FC236}">
                <a16:creationId xmlns:a16="http://schemas.microsoft.com/office/drawing/2014/main" id="{7C1D764A-61AE-6EC7-7866-02C5839512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7126" y="1594376"/>
            <a:ext cx="3161124" cy="4922104"/>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623FB4E7-574C-F20A-1061-83FFEA132F9C}"/>
              </a:ext>
            </a:extLst>
          </p:cNvPr>
          <p:cNvPicPr>
            <a:picLocks noChangeAspect="1"/>
          </p:cNvPicPr>
          <p:nvPr/>
        </p:nvPicPr>
        <p:blipFill>
          <a:blip r:embed="rId3"/>
          <a:stretch>
            <a:fillRect/>
          </a:stretch>
        </p:blipFill>
        <p:spPr>
          <a:xfrm>
            <a:off x="588912" y="2123440"/>
            <a:ext cx="6170834" cy="3522969"/>
          </a:xfrm>
          <a:prstGeom prst="rect">
            <a:avLst/>
          </a:prstGeom>
        </p:spPr>
      </p:pic>
      <p:pic>
        <p:nvPicPr>
          <p:cNvPr id="3" name="Google Shape;639;p44" descr="ECPO Media">
            <a:extLst>
              <a:ext uri="{FF2B5EF4-FFF2-40B4-BE49-F238E27FC236}">
                <a16:creationId xmlns:a16="http://schemas.microsoft.com/office/drawing/2014/main" id="{45DD8976-5A8E-4B8A-D5C7-43695471B556}"/>
              </a:ext>
            </a:extLst>
          </p:cNvPr>
          <p:cNvPicPr preferRelativeResize="0"/>
          <p:nvPr/>
        </p:nvPicPr>
        <p:blipFill rotWithShape="1">
          <a:blip r:embed="rId4">
            <a:alphaModFix/>
          </a:blip>
          <a:srcRect/>
          <a:stretch/>
        </p:blipFill>
        <p:spPr>
          <a:xfrm>
            <a:off x="9427688" y="6209757"/>
            <a:ext cx="1446808" cy="306723"/>
          </a:xfrm>
          <a:prstGeom prst="rect">
            <a:avLst/>
          </a:prstGeom>
          <a:noFill/>
          <a:ln>
            <a:noFill/>
          </a:ln>
        </p:spPr>
      </p:pic>
    </p:spTree>
    <p:extLst>
      <p:ext uri="{BB962C8B-B14F-4D97-AF65-F5344CB8AC3E}">
        <p14:creationId xmlns:p14="http://schemas.microsoft.com/office/powerpoint/2010/main" val="3426330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1DB0942C-1D05-C502-DE65-8EA81E0615A2}"/>
              </a:ext>
            </a:extLst>
          </p:cNvPr>
          <p:cNvPicPr>
            <a:picLocks noChangeAspect="1"/>
          </p:cNvPicPr>
          <p:nvPr/>
        </p:nvPicPr>
        <p:blipFill>
          <a:blip r:embed="rId3"/>
          <a:stretch>
            <a:fillRect/>
          </a:stretch>
        </p:blipFill>
        <p:spPr>
          <a:xfrm>
            <a:off x="899518" y="0"/>
            <a:ext cx="8787684" cy="6835582"/>
          </a:xfrm>
          <a:prstGeom prst="rect">
            <a:avLst/>
          </a:prstGeom>
        </p:spPr>
      </p:pic>
      <p:pic>
        <p:nvPicPr>
          <p:cNvPr id="6146" name="Picture 2" descr="Dr. Arya Sharma, scientific director of Obesity Canada, was one of the lead authors that updated the Canadian Adult Obesity Clinical Practice Guidelines. The update aims to treat obesity like any other chronic disease.">
            <a:extLst>
              <a:ext uri="{FF2B5EF4-FFF2-40B4-BE49-F238E27FC236}">
                <a16:creationId xmlns:a16="http://schemas.microsoft.com/office/drawing/2014/main" id="{CB723031-DC0F-C2BA-F314-8101C36A06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800" y="4778182"/>
            <a:ext cx="2743200" cy="205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963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4263A32-0168-0DFF-EE0D-09B95F469077}"/>
              </a:ext>
            </a:extLst>
          </p:cNvPr>
          <p:cNvPicPr>
            <a:picLocks noChangeAspect="1"/>
          </p:cNvPicPr>
          <p:nvPr/>
        </p:nvPicPr>
        <p:blipFill rotWithShape="1">
          <a:blip r:embed="rId2"/>
          <a:srcRect t="2229" b="91082"/>
          <a:stretch/>
        </p:blipFill>
        <p:spPr>
          <a:xfrm>
            <a:off x="2596238" y="254000"/>
            <a:ext cx="8787684" cy="457200"/>
          </a:xfrm>
          <a:prstGeom prst="rect">
            <a:avLst/>
          </a:prstGeom>
        </p:spPr>
      </p:pic>
      <p:pic>
        <p:nvPicPr>
          <p:cNvPr id="5" name="Immagine 4">
            <a:extLst>
              <a:ext uri="{FF2B5EF4-FFF2-40B4-BE49-F238E27FC236}">
                <a16:creationId xmlns:a16="http://schemas.microsoft.com/office/drawing/2014/main" id="{87529786-E190-E5CE-7FDB-C8EC07FDF966}"/>
              </a:ext>
            </a:extLst>
          </p:cNvPr>
          <p:cNvPicPr>
            <a:picLocks noChangeAspect="1"/>
          </p:cNvPicPr>
          <p:nvPr/>
        </p:nvPicPr>
        <p:blipFill>
          <a:blip r:embed="rId3"/>
          <a:stretch>
            <a:fillRect/>
          </a:stretch>
        </p:blipFill>
        <p:spPr>
          <a:xfrm>
            <a:off x="0" y="1843951"/>
            <a:ext cx="12192000" cy="3170098"/>
          </a:xfrm>
          <a:prstGeom prst="rect">
            <a:avLst/>
          </a:prstGeom>
          <a:ln>
            <a:solidFill>
              <a:schemeClr val="tx1"/>
            </a:solidFill>
          </a:ln>
        </p:spPr>
      </p:pic>
      <p:sp>
        <p:nvSpPr>
          <p:cNvPr id="7" name="CasellaDiTesto 6">
            <a:extLst>
              <a:ext uri="{FF2B5EF4-FFF2-40B4-BE49-F238E27FC236}">
                <a16:creationId xmlns:a16="http://schemas.microsoft.com/office/drawing/2014/main" id="{3F61FC8D-9E30-7413-E3E0-02DDF16948B1}"/>
              </a:ext>
            </a:extLst>
          </p:cNvPr>
          <p:cNvSpPr txBox="1"/>
          <p:nvPr/>
        </p:nvSpPr>
        <p:spPr>
          <a:xfrm flipH="1">
            <a:off x="8473441" y="6581001"/>
            <a:ext cx="3718559" cy="276999"/>
          </a:xfrm>
          <a:prstGeom prst="rect">
            <a:avLst/>
          </a:prstGeom>
          <a:noFill/>
        </p:spPr>
        <p:txBody>
          <a:bodyPr wrap="square" rtlCol="0">
            <a:spAutoFit/>
          </a:bodyPr>
          <a:lstStyle/>
          <a:p>
            <a:pPr algn="r"/>
            <a:r>
              <a:rPr lang="da-DK" sz="1200" dirty="0">
                <a:latin typeface="Arial" panose="020B0604020202020204" pitchFamily="34" charset="0"/>
                <a:cs typeface="Arial" panose="020B0604020202020204" pitchFamily="34" charset="0"/>
              </a:rPr>
              <a:t>Canning KG, et al. J Obes . 2015:2015:619734</a:t>
            </a:r>
            <a:endParaRPr lang="it-IT"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225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4263A32-0168-0DFF-EE0D-09B95F469077}"/>
              </a:ext>
            </a:extLst>
          </p:cNvPr>
          <p:cNvPicPr>
            <a:picLocks noChangeAspect="1"/>
          </p:cNvPicPr>
          <p:nvPr/>
        </p:nvPicPr>
        <p:blipFill rotWithShape="1">
          <a:blip r:embed="rId2"/>
          <a:srcRect t="2229" b="91082"/>
          <a:stretch/>
        </p:blipFill>
        <p:spPr>
          <a:xfrm>
            <a:off x="2596238" y="254000"/>
            <a:ext cx="8787684" cy="457200"/>
          </a:xfrm>
          <a:prstGeom prst="rect">
            <a:avLst/>
          </a:prstGeom>
        </p:spPr>
      </p:pic>
      <p:pic>
        <p:nvPicPr>
          <p:cNvPr id="3" name="Immagine 2">
            <a:extLst>
              <a:ext uri="{FF2B5EF4-FFF2-40B4-BE49-F238E27FC236}">
                <a16:creationId xmlns:a16="http://schemas.microsoft.com/office/drawing/2014/main" id="{D02FCB68-BA93-1C87-86A7-9919251FDC51}"/>
              </a:ext>
            </a:extLst>
          </p:cNvPr>
          <p:cNvPicPr>
            <a:picLocks noChangeAspect="1"/>
          </p:cNvPicPr>
          <p:nvPr/>
        </p:nvPicPr>
        <p:blipFill>
          <a:blip r:embed="rId3"/>
          <a:stretch>
            <a:fillRect/>
          </a:stretch>
        </p:blipFill>
        <p:spPr>
          <a:xfrm>
            <a:off x="0" y="1159599"/>
            <a:ext cx="12192000" cy="4538801"/>
          </a:xfrm>
          <a:prstGeom prst="rect">
            <a:avLst/>
          </a:prstGeom>
          <a:ln>
            <a:solidFill>
              <a:schemeClr val="tx1"/>
            </a:solidFill>
          </a:ln>
        </p:spPr>
      </p:pic>
      <p:sp>
        <p:nvSpPr>
          <p:cNvPr id="7" name="CasellaDiTesto 6">
            <a:extLst>
              <a:ext uri="{FF2B5EF4-FFF2-40B4-BE49-F238E27FC236}">
                <a16:creationId xmlns:a16="http://schemas.microsoft.com/office/drawing/2014/main" id="{FF54C916-0D6F-9847-72DB-189798F473D9}"/>
              </a:ext>
            </a:extLst>
          </p:cNvPr>
          <p:cNvSpPr txBox="1"/>
          <p:nvPr/>
        </p:nvSpPr>
        <p:spPr>
          <a:xfrm flipH="1">
            <a:off x="8473441" y="6581001"/>
            <a:ext cx="3718559" cy="276999"/>
          </a:xfrm>
          <a:prstGeom prst="rect">
            <a:avLst/>
          </a:prstGeom>
          <a:noFill/>
        </p:spPr>
        <p:txBody>
          <a:bodyPr wrap="square" rtlCol="0">
            <a:spAutoFit/>
          </a:bodyPr>
          <a:lstStyle/>
          <a:p>
            <a:pPr algn="r"/>
            <a:r>
              <a:rPr lang="da-DK" sz="1200" dirty="0">
                <a:latin typeface="Arial" panose="020B0604020202020204" pitchFamily="34" charset="0"/>
                <a:cs typeface="Arial" panose="020B0604020202020204" pitchFamily="34" charset="0"/>
              </a:rPr>
              <a:t>Canning KG, et al. J Obes . 2015:2015:619734</a:t>
            </a:r>
            <a:endParaRPr lang="it-IT"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6049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4263A32-0168-0DFF-EE0D-09B95F469077}"/>
              </a:ext>
            </a:extLst>
          </p:cNvPr>
          <p:cNvPicPr>
            <a:picLocks noChangeAspect="1"/>
          </p:cNvPicPr>
          <p:nvPr/>
        </p:nvPicPr>
        <p:blipFill rotWithShape="1">
          <a:blip r:embed="rId2"/>
          <a:srcRect t="2229" b="91082"/>
          <a:stretch/>
        </p:blipFill>
        <p:spPr>
          <a:xfrm>
            <a:off x="2596238" y="254000"/>
            <a:ext cx="8787684" cy="457200"/>
          </a:xfrm>
          <a:prstGeom prst="rect">
            <a:avLst/>
          </a:prstGeom>
        </p:spPr>
      </p:pic>
      <p:pic>
        <p:nvPicPr>
          <p:cNvPr id="5" name="Immagine 4">
            <a:extLst>
              <a:ext uri="{FF2B5EF4-FFF2-40B4-BE49-F238E27FC236}">
                <a16:creationId xmlns:a16="http://schemas.microsoft.com/office/drawing/2014/main" id="{069AD8A6-9C96-19CF-1CB9-703851D20EA2}"/>
              </a:ext>
            </a:extLst>
          </p:cNvPr>
          <p:cNvPicPr>
            <a:picLocks noChangeAspect="1"/>
          </p:cNvPicPr>
          <p:nvPr/>
        </p:nvPicPr>
        <p:blipFill>
          <a:blip r:embed="rId3"/>
          <a:stretch>
            <a:fillRect/>
          </a:stretch>
        </p:blipFill>
        <p:spPr>
          <a:xfrm>
            <a:off x="0" y="1786800"/>
            <a:ext cx="12192000" cy="3284400"/>
          </a:xfrm>
          <a:prstGeom prst="rect">
            <a:avLst/>
          </a:prstGeom>
          <a:ln>
            <a:solidFill>
              <a:schemeClr val="tx1"/>
            </a:solidFill>
          </a:ln>
        </p:spPr>
      </p:pic>
      <p:sp>
        <p:nvSpPr>
          <p:cNvPr id="6" name="CasellaDiTesto 5">
            <a:extLst>
              <a:ext uri="{FF2B5EF4-FFF2-40B4-BE49-F238E27FC236}">
                <a16:creationId xmlns:a16="http://schemas.microsoft.com/office/drawing/2014/main" id="{1D672ABA-E8FA-91C3-35F2-DF242FB44A5A}"/>
              </a:ext>
            </a:extLst>
          </p:cNvPr>
          <p:cNvSpPr txBox="1"/>
          <p:nvPr/>
        </p:nvSpPr>
        <p:spPr>
          <a:xfrm flipH="1">
            <a:off x="8473441" y="6581001"/>
            <a:ext cx="3718559" cy="276999"/>
          </a:xfrm>
          <a:prstGeom prst="rect">
            <a:avLst/>
          </a:prstGeom>
          <a:noFill/>
        </p:spPr>
        <p:txBody>
          <a:bodyPr wrap="square" rtlCol="0">
            <a:spAutoFit/>
          </a:bodyPr>
          <a:lstStyle/>
          <a:p>
            <a:pPr algn="r"/>
            <a:r>
              <a:rPr lang="da-DK" sz="1200" dirty="0">
                <a:latin typeface="Arial" panose="020B0604020202020204" pitchFamily="34" charset="0"/>
                <a:cs typeface="Arial" panose="020B0604020202020204" pitchFamily="34" charset="0"/>
              </a:rPr>
              <a:t>Canning KG, et al. J Obes . 2015:2015:619734</a:t>
            </a:r>
            <a:endParaRPr lang="it-IT"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6194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87FE679-3454-221C-84E5-9552A416C5CC}"/>
              </a:ext>
            </a:extLst>
          </p:cNvPr>
          <p:cNvPicPr>
            <a:picLocks noChangeAspect="1"/>
          </p:cNvPicPr>
          <p:nvPr/>
        </p:nvPicPr>
        <p:blipFill rotWithShape="1">
          <a:blip r:embed="rId2"/>
          <a:srcRect l="4282" t="3273" r="6112" b="48902"/>
          <a:stretch/>
        </p:blipFill>
        <p:spPr>
          <a:xfrm>
            <a:off x="1151887" y="1137920"/>
            <a:ext cx="9888226" cy="5110480"/>
          </a:xfrm>
          <a:prstGeom prst="rect">
            <a:avLst/>
          </a:prstGeom>
        </p:spPr>
      </p:pic>
      <p:sp>
        <p:nvSpPr>
          <p:cNvPr id="4" name="Google Shape;691;p51">
            <a:extLst>
              <a:ext uri="{FF2B5EF4-FFF2-40B4-BE49-F238E27FC236}">
                <a16:creationId xmlns:a16="http://schemas.microsoft.com/office/drawing/2014/main" id="{BFE73331-9B65-9B7F-FCAB-201131EB4DC8}"/>
              </a:ext>
            </a:extLst>
          </p:cNvPr>
          <p:cNvSpPr txBox="1"/>
          <p:nvPr/>
        </p:nvSpPr>
        <p:spPr>
          <a:xfrm>
            <a:off x="1524000" y="154738"/>
            <a:ext cx="9144000" cy="495676"/>
          </a:xfrm>
          <a:prstGeom prst="rect">
            <a:avLst/>
          </a:prstGeom>
          <a:noFill/>
          <a:ln>
            <a:noFill/>
          </a:ln>
        </p:spPr>
        <p:txBody>
          <a:bodyPr spcFirstLastPara="1" wrap="square" lIns="121900" tIns="60933" rIns="121900" bIns="60933" anchor="t" anchorCtr="0">
            <a:noAutofit/>
          </a:bodyPr>
          <a:lstStyle/>
          <a:p>
            <a:pPr algn="ctr">
              <a:buClr>
                <a:schemeClr val="dk1"/>
              </a:buClr>
              <a:buSzPts val="1800"/>
            </a:pPr>
            <a:r>
              <a:rPr lang="it-IT" sz="2400" b="1" dirty="0">
                <a:solidFill>
                  <a:schemeClr val="dk1"/>
                </a:solidFill>
                <a:ea typeface="Garamond"/>
                <a:cs typeface="Garamond"/>
                <a:sym typeface="Garamond"/>
              </a:rPr>
              <a:t>Mortalità da qualsiasi causa: EOSS vs BMI</a:t>
            </a:r>
            <a:endParaRPr sz="2400" dirty="0"/>
          </a:p>
        </p:txBody>
      </p:sp>
      <p:sp>
        <p:nvSpPr>
          <p:cNvPr id="5" name="CasellaDiTesto 4">
            <a:extLst>
              <a:ext uri="{FF2B5EF4-FFF2-40B4-BE49-F238E27FC236}">
                <a16:creationId xmlns:a16="http://schemas.microsoft.com/office/drawing/2014/main" id="{155D78FC-2E52-BEA9-58A7-A810EC70B274}"/>
              </a:ext>
            </a:extLst>
          </p:cNvPr>
          <p:cNvSpPr txBox="1"/>
          <p:nvPr/>
        </p:nvSpPr>
        <p:spPr>
          <a:xfrm>
            <a:off x="223242" y="6488668"/>
            <a:ext cx="6928185" cy="369332"/>
          </a:xfrm>
          <a:prstGeom prst="rect">
            <a:avLst/>
          </a:prstGeom>
          <a:noFill/>
        </p:spPr>
        <p:txBody>
          <a:bodyPr wrap="square">
            <a:spAutoFit/>
          </a:bodyPr>
          <a:lstStyle/>
          <a:p>
            <a:r>
              <a:rPr lang="it-IT" i="1" dirty="0" err="1"/>
              <a:t>Padwal</a:t>
            </a:r>
            <a:r>
              <a:rPr lang="it-IT" i="1" dirty="0"/>
              <a:t> RS, et al. CMAJ . 2011;183(14):E1059-66</a:t>
            </a:r>
          </a:p>
        </p:txBody>
      </p:sp>
    </p:spTree>
    <p:extLst>
      <p:ext uri="{BB962C8B-B14F-4D97-AF65-F5344CB8AC3E}">
        <p14:creationId xmlns:p14="http://schemas.microsoft.com/office/powerpoint/2010/main" val="2446634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91;p51">
            <a:extLst>
              <a:ext uri="{FF2B5EF4-FFF2-40B4-BE49-F238E27FC236}">
                <a16:creationId xmlns:a16="http://schemas.microsoft.com/office/drawing/2014/main" id="{BFE73331-9B65-9B7F-FCAB-201131EB4DC8}"/>
              </a:ext>
            </a:extLst>
          </p:cNvPr>
          <p:cNvSpPr txBox="1"/>
          <p:nvPr/>
        </p:nvSpPr>
        <p:spPr>
          <a:xfrm>
            <a:off x="1524000" y="121494"/>
            <a:ext cx="9144000" cy="495676"/>
          </a:xfrm>
          <a:prstGeom prst="rect">
            <a:avLst/>
          </a:prstGeom>
          <a:noFill/>
          <a:ln>
            <a:noFill/>
          </a:ln>
        </p:spPr>
        <p:txBody>
          <a:bodyPr spcFirstLastPara="1" wrap="square" lIns="121900" tIns="60933" rIns="121900" bIns="60933" anchor="t" anchorCtr="0">
            <a:noAutofit/>
          </a:bodyPr>
          <a:lstStyle>
            <a:defPPr rtl="0">
              <a:defRPr lang="it-it"/>
            </a:defPPr>
            <a:lvl1pPr algn="ctr">
              <a:buClr>
                <a:schemeClr val="dk1"/>
              </a:buClr>
              <a:buSzPts val="1800"/>
              <a:defRPr sz="2400" b="1">
                <a:solidFill>
                  <a:schemeClr val="dk1"/>
                </a:solidFill>
                <a:ea typeface="Garamond"/>
                <a:cs typeface="Garamond"/>
              </a:defRPr>
            </a:lvl1pPr>
          </a:lstStyle>
          <a:p>
            <a:r>
              <a:rPr lang="it-IT" dirty="0">
                <a:sym typeface="Garamond"/>
              </a:rPr>
              <a:t>Mortalità da qualsiasi causa: EOSS per classe di BMI</a:t>
            </a:r>
            <a:endParaRPr dirty="0"/>
          </a:p>
        </p:txBody>
      </p:sp>
      <p:sp>
        <p:nvSpPr>
          <p:cNvPr id="5" name="CasellaDiTesto 4">
            <a:extLst>
              <a:ext uri="{FF2B5EF4-FFF2-40B4-BE49-F238E27FC236}">
                <a16:creationId xmlns:a16="http://schemas.microsoft.com/office/drawing/2014/main" id="{155D78FC-2E52-BEA9-58A7-A810EC70B274}"/>
              </a:ext>
            </a:extLst>
          </p:cNvPr>
          <p:cNvSpPr txBox="1"/>
          <p:nvPr/>
        </p:nvSpPr>
        <p:spPr>
          <a:xfrm>
            <a:off x="223242" y="6488668"/>
            <a:ext cx="6928185" cy="369332"/>
          </a:xfrm>
          <a:prstGeom prst="rect">
            <a:avLst/>
          </a:prstGeom>
          <a:noFill/>
        </p:spPr>
        <p:txBody>
          <a:bodyPr wrap="square">
            <a:spAutoFit/>
          </a:bodyPr>
          <a:lstStyle/>
          <a:p>
            <a:r>
              <a:rPr lang="it-IT" i="1" dirty="0" err="1"/>
              <a:t>Padwal</a:t>
            </a:r>
            <a:r>
              <a:rPr lang="it-IT" i="1" dirty="0"/>
              <a:t> RS, et al. CMAJ . 2011;183(14):E1059-66</a:t>
            </a:r>
          </a:p>
        </p:txBody>
      </p:sp>
      <p:pic>
        <p:nvPicPr>
          <p:cNvPr id="6" name="Immagine 5">
            <a:extLst>
              <a:ext uri="{FF2B5EF4-FFF2-40B4-BE49-F238E27FC236}">
                <a16:creationId xmlns:a16="http://schemas.microsoft.com/office/drawing/2014/main" id="{43B79FEF-5E45-48CE-3647-71AB44303484}"/>
              </a:ext>
            </a:extLst>
          </p:cNvPr>
          <p:cNvPicPr>
            <a:picLocks noChangeAspect="1"/>
          </p:cNvPicPr>
          <p:nvPr/>
        </p:nvPicPr>
        <p:blipFill>
          <a:blip r:embed="rId2"/>
          <a:stretch>
            <a:fillRect/>
          </a:stretch>
        </p:blipFill>
        <p:spPr>
          <a:xfrm>
            <a:off x="2134612" y="765716"/>
            <a:ext cx="7922776" cy="5722952"/>
          </a:xfrm>
          <a:prstGeom prst="rect">
            <a:avLst/>
          </a:prstGeom>
        </p:spPr>
      </p:pic>
    </p:spTree>
    <p:extLst>
      <p:ext uri="{BB962C8B-B14F-4D97-AF65-F5344CB8AC3E}">
        <p14:creationId xmlns:p14="http://schemas.microsoft.com/office/powerpoint/2010/main" val="3584795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24;p54">
            <a:extLst>
              <a:ext uri="{FF2B5EF4-FFF2-40B4-BE49-F238E27FC236}">
                <a16:creationId xmlns:a16="http://schemas.microsoft.com/office/drawing/2014/main" id="{DE142C13-FE28-168D-C16C-A95A39DC3548}"/>
              </a:ext>
            </a:extLst>
          </p:cNvPr>
          <p:cNvSpPr txBox="1"/>
          <p:nvPr/>
        </p:nvSpPr>
        <p:spPr>
          <a:xfrm>
            <a:off x="581891" y="500653"/>
            <a:ext cx="9144000" cy="495676"/>
          </a:xfrm>
          <a:prstGeom prst="rect">
            <a:avLst/>
          </a:prstGeom>
          <a:noFill/>
          <a:ln>
            <a:noFill/>
          </a:ln>
        </p:spPr>
        <p:txBody>
          <a:bodyPr spcFirstLastPara="1" wrap="square" lIns="121900" tIns="60933" rIns="121900" bIns="60933" anchor="t" anchorCtr="0">
            <a:noAutofit/>
          </a:bodyPr>
          <a:lstStyle/>
          <a:p>
            <a:pPr>
              <a:buClr>
                <a:schemeClr val="dk1"/>
              </a:buClr>
              <a:buSzPts val="1800"/>
            </a:pPr>
            <a:r>
              <a:rPr lang="it-IT" sz="2400" b="1" dirty="0">
                <a:solidFill>
                  <a:schemeClr val="dk1"/>
                </a:solidFill>
                <a:ea typeface="Garamond"/>
                <a:cs typeface="Garamond"/>
                <a:sym typeface="Garamond"/>
              </a:rPr>
              <a:t>EOSS e complicanze nella chirurgia bariatrica (SG o RYGB)</a:t>
            </a:r>
            <a:endParaRPr sz="2400" dirty="0"/>
          </a:p>
        </p:txBody>
      </p:sp>
      <p:sp>
        <p:nvSpPr>
          <p:cNvPr id="5" name="CasellaDiTesto 4">
            <a:extLst>
              <a:ext uri="{FF2B5EF4-FFF2-40B4-BE49-F238E27FC236}">
                <a16:creationId xmlns:a16="http://schemas.microsoft.com/office/drawing/2014/main" id="{8F9437BA-BE71-FBFC-6148-C578D405E8AC}"/>
              </a:ext>
            </a:extLst>
          </p:cNvPr>
          <p:cNvSpPr txBox="1"/>
          <p:nvPr/>
        </p:nvSpPr>
        <p:spPr>
          <a:xfrm>
            <a:off x="223242" y="6488668"/>
            <a:ext cx="6928185" cy="369332"/>
          </a:xfrm>
          <a:prstGeom prst="rect">
            <a:avLst/>
          </a:prstGeom>
          <a:noFill/>
        </p:spPr>
        <p:txBody>
          <a:bodyPr wrap="square">
            <a:spAutoFit/>
          </a:bodyPr>
          <a:lstStyle/>
          <a:p>
            <a:r>
              <a:rPr lang="it-IT" i="1" dirty="0" err="1"/>
              <a:t>Skulsky</a:t>
            </a:r>
            <a:r>
              <a:rPr lang="it-IT" i="1" dirty="0"/>
              <a:t> SL, et al, </a:t>
            </a:r>
            <a:r>
              <a:rPr lang="it-IT" i="1" dirty="0" err="1"/>
              <a:t>Surg</a:t>
            </a:r>
            <a:r>
              <a:rPr lang="it-IT" i="1" dirty="0"/>
              <a:t> </a:t>
            </a:r>
            <a:r>
              <a:rPr lang="it-IT" i="1" dirty="0" err="1"/>
              <a:t>Endosc</a:t>
            </a:r>
            <a:r>
              <a:rPr lang="it-IT" i="1" dirty="0"/>
              <a:t> . 2021 Dec;35(12):7163-7173</a:t>
            </a:r>
          </a:p>
        </p:txBody>
      </p:sp>
      <p:graphicFrame>
        <p:nvGraphicFramePr>
          <p:cNvPr id="7" name="Grafico 6">
            <a:extLst>
              <a:ext uri="{FF2B5EF4-FFF2-40B4-BE49-F238E27FC236}">
                <a16:creationId xmlns:a16="http://schemas.microsoft.com/office/drawing/2014/main" id="{69BAA32A-8868-77D2-0FC4-743368267DD4}"/>
              </a:ext>
            </a:extLst>
          </p:cNvPr>
          <p:cNvGraphicFramePr/>
          <p:nvPr/>
        </p:nvGraphicFramePr>
        <p:xfrm>
          <a:off x="2032000" y="1575157"/>
          <a:ext cx="8128000" cy="4782190"/>
        </p:xfrm>
        <a:graphic>
          <a:graphicData uri="http://schemas.openxmlformats.org/drawingml/2006/chart">
            <c:chart xmlns:c="http://schemas.openxmlformats.org/drawingml/2006/chart" xmlns:r="http://schemas.openxmlformats.org/officeDocument/2006/relationships" r:id="rId2"/>
          </a:graphicData>
        </a:graphic>
      </p:graphicFrame>
      <p:sp>
        <p:nvSpPr>
          <p:cNvPr id="8" name="CasellaDiTesto 7">
            <a:extLst>
              <a:ext uri="{FF2B5EF4-FFF2-40B4-BE49-F238E27FC236}">
                <a16:creationId xmlns:a16="http://schemas.microsoft.com/office/drawing/2014/main" id="{4BAE680A-571A-96CB-9721-E75A019A8067}"/>
              </a:ext>
            </a:extLst>
          </p:cNvPr>
          <p:cNvSpPr txBox="1"/>
          <p:nvPr/>
        </p:nvSpPr>
        <p:spPr>
          <a:xfrm rot="16200000">
            <a:off x="-1825487" y="3377981"/>
            <a:ext cx="6928185" cy="369332"/>
          </a:xfrm>
          <a:prstGeom prst="rect">
            <a:avLst/>
          </a:prstGeom>
          <a:noFill/>
        </p:spPr>
        <p:txBody>
          <a:bodyPr wrap="square">
            <a:spAutoFit/>
          </a:bodyPr>
          <a:lstStyle/>
          <a:p>
            <a:pPr algn="ctr"/>
            <a:r>
              <a:rPr lang="it-IT" dirty="0"/>
              <a:t>Tasso di complicanze (%)</a:t>
            </a:r>
          </a:p>
        </p:txBody>
      </p:sp>
    </p:spTree>
    <p:extLst>
      <p:ext uri="{BB962C8B-B14F-4D97-AF65-F5344CB8AC3E}">
        <p14:creationId xmlns:p14="http://schemas.microsoft.com/office/powerpoint/2010/main" val="1556932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28;p33">
            <a:extLst>
              <a:ext uri="{FF2B5EF4-FFF2-40B4-BE49-F238E27FC236}">
                <a16:creationId xmlns:a16="http://schemas.microsoft.com/office/drawing/2014/main" id="{9F350D3F-C308-7C48-C5D6-1B0B6271462E}"/>
              </a:ext>
            </a:extLst>
          </p:cNvPr>
          <p:cNvSpPr txBox="1">
            <a:spLocks/>
          </p:cNvSpPr>
          <p:nvPr/>
        </p:nvSpPr>
        <p:spPr>
          <a:xfrm>
            <a:off x="502394" y="96676"/>
            <a:ext cx="11187211" cy="994172"/>
          </a:xfrm>
          <a:prstGeom prst="rect">
            <a:avLst/>
          </a:prstGeom>
        </p:spPr>
        <p:txBody>
          <a:bodyPr vert="horz" lIns="91440" tIns="45720" rIns="91440" bIns="45720" rtlCol="0">
            <a:normAutofit/>
          </a:bodyPr>
          <a:lstStyle>
            <a:defPPr rtl="0">
              <a:defRPr lang="it-it"/>
            </a:defPPr>
            <a:lvl1pPr indent="0" algn="ctr">
              <a:lnSpc>
                <a:spcPct val="100000"/>
              </a:lnSpc>
              <a:spcBef>
                <a:spcPts val="1200"/>
              </a:spcBef>
              <a:spcAft>
                <a:spcPts val="200"/>
              </a:spcAft>
              <a:buClr>
                <a:schemeClr val="accent1"/>
              </a:buClr>
              <a:buSzPct val="100000"/>
              <a:buFont typeface="Wingdings" panose="05000000000000000000" pitchFamily="2" charset="2"/>
              <a:buNone/>
              <a:defRPr sz="3600" b="1" cap="all" spc="200" baseline="0">
                <a:solidFill>
                  <a:srgbClr val="B86FAD"/>
                </a:solidFill>
              </a:defRPr>
            </a:lvl1pPr>
            <a:lvl2pPr indent="0" algn="ctr">
              <a:lnSpc>
                <a:spcPct val="100000"/>
              </a:lnSpc>
              <a:spcBef>
                <a:spcPts val="200"/>
              </a:spcBef>
              <a:spcAft>
                <a:spcPts val="400"/>
              </a:spcAft>
              <a:buClr>
                <a:schemeClr val="accent1"/>
              </a:buClr>
              <a:buFont typeface="Wingdings" panose="05000000000000000000" pitchFamily="2" charset="2"/>
              <a:buNone/>
              <a:defRPr sz="2400">
                <a:solidFill>
                  <a:schemeClr val="tx1">
                    <a:lumMod val="75000"/>
                    <a:lumOff val="25000"/>
                  </a:schemeClr>
                </a:solidFill>
              </a:defRPr>
            </a:lvl2pPr>
            <a:lvl3pPr indent="0" algn="ctr">
              <a:lnSpc>
                <a:spcPct val="100000"/>
              </a:lnSpc>
              <a:spcBef>
                <a:spcPts val="200"/>
              </a:spcBef>
              <a:spcAft>
                <a:spcPts val="400"/>
              </a:spcAft>
              <a:buClr>
                <a:schemeClr val="accent1"/>
              </a:buClr>
              <a:buFont typeface="Wingdings" panose="05000000000000000000" pitchFamily="2" charset="2"/>
              <a:buNone/>
              <a:defRPr sz="2400">
                <a:solidFill>
                  <a:schemeClr val="tx1">
                    <a:lumMod val="75000"/>
                    <a:lumOff val="25000"/>
                  </a:schemeClr>
                </a:solidFill>
              </a:defRPr>
            </a:lvl3pPr>
            <a:lvl4pPr indent="0" algn="ctr">
              <a:lnSpc>
                <a:spcPct val="100000"/>
              </a:lnSpc>
              <a:spcBef>
                <a:spcPts val="200"/>
              </a:spcBef>
              <a:spcAft>
                <a:spcPts val="400"/>
              </a:spcAft>
              <a:buClr>
                <a:schemeClr val="accent1"/>
              </a:buClr>
              <a:buFont typeface="Wingdings" panose="05000000000000000000" pitchFamily="2" charset="2"/>
              <a:buNone/>
              <a:defRPr sz="2000">
                <a:solidFill>
                  <a:schemeClr val="tx1">
                    <a:lumMod val="75000"/>
                    <a:lumOff val="25000"/>
                  </a:schemeClr>
                </a:solidFill>
              </a:defRPr>
            </a:lvl4pPr>
            <a:lvl5pPr indent="0" algn="ctr">
              <a:lnSpc>
                <a:spcPct val="100000"/>
              </a:lnSpc>
              <a:spcBef>
                <a:spcPts val="200"/>
              </a:spcBef>
              <a:spcAft>
                <a:spcPts val="400"/>
              </a:spcAft>
              <a:buClr>
                <a:schemeClr val="accent1"/>
              </a:buClr>
              <a:buFont typeface="Wingdings" panose="05000000000000000000" pitchFamily="2" charset="2"/>
              <a:buNone/>
              <a:defRPr sz="2000">
                <a:solidFill>
                  <a:schemeClr val="tx1">
                    <a:lumMod val="75000"/>
                    <a:lumOff val="25000"/>
                  </a:schemeClr>
                </a:solidFill>
              </a:defRPr>
            </a:lvl5pPr>
            <a:lvl6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6pPr>
            <a:lvl7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7pPr>
            <a:lvl8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8pPr>
            <a:lvl9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9pPr>
          </a:lstStyle>
          <a:p>
            <a:r>
              <a:rPr lang="it-IT" sz="4000" dirty="0"/>
              <a:t>CONOSCERE LE COMPLICANZE DELL’OBESITÀ</a:t>
            </a:r>
          </a:p>
        </p:txBody>
      </p:sp>
      <p:pic>
        <p:nvPicPr>
          <p:cNvPr id="4" name="Immagine 3" descr="Immagine che contiene testo, cartone animato&#10;&#10;Descrizione generata automaticamente">
            <a:extLst>
              <a:ext uri="{FF2B5EF4-FFF2-40B4-BE49-F238E27FC236}">
                <a16:creationId xmlns:a16="http://schemas.microsoft.com/office/drawing/2014/main" id="{C2FD2BA5-9E7A-ADFF-1C85-44D5EF5284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3005" y="890171"/>
            <a:ext cx="8525990" cy="5967829"/>
          </a:xfrm>
          <a:prstGeom prst="rect">
            <a:avLst/>
          </a:prstGeom>
        </p:spPr>
      </p:pic>
    </p:spTree>
    <p:extLst>
      <p:ext uri="{BB962C8B-B14F-4D97-AF65-F5344CB8AC3E}">
        <p14:creationId xmlns:p14="http://schemas.microsoft.com/office/powerpoint/2010/main" val="1765911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A2523A2-416C-666F-9EF7-A19F6383494B}"/>
              </a:ext>
            </a:extLst>
          </p:cNvPr>
          <p:cNvPicPr>
            <a:picLocks noChangeAspect="1"/>
          </p:cNvPicPr>
          <p:nvPr/>
        </p:nvPicPr>
        <p:blipFill>
          <a:blip r:embed="rId2"/>
          <a:stretch>
            <a:fillRect/>
          </a:stretch>
        </p:blipFill>
        <p:spPr>
          <a:xfrm>
            <a:off x="2560320" y="58420"/>
            <a:ext cx="6741160" cy="6741160"/>
          </a:xfrm>
          <a:prstGeom prst="ellipse">
            <a:avLst/>
          </a:prstGeom>
          <a:ln>
            <a:noFill/>
          </a:ln>
          <a:effectLst>
            <a:softEdge rad="112500"/>
          </a:effectLst>
        </p:spPr>
      </p:pic>
      <p:sp>
        <p:nvSpPr>
          <p:cNvPr id="2" name="CasellaDiTesto 1">
            <a:extLst>
              <a:ext uri="{FF2B5EF4-FFF2-40B4-BE49-F238E27FC236}">
                <a16:creationId xmlns:a16="http://schemas.microsoft.com/office/drawing/2014/main" id="{D2EDB57E-BC45-7195-2420-2993308B48B3}"/>
              </a:ext>
            </a:extLst>
          </p:cNvPr>
          <p:cNvSpPr txBox="1"/>
          <p:nvPr/>
        </p:nvSpPr>
        <p:spPr>
          <a:xfrm>
            <a:off x="5234940" y="2890391"/>
            <a:ext cx="1412240" cy="1077218"/>
          </a:xfrm>
          <a:prstGeom prst="rect">
            <a:avLst/>
          </a:prstGeom>
          <a:noFill/>
        </p:spPr>
        <p:txBody>
          <a:bodyPr wrap="square" rtlCol="0">
            <a:spAutoFit/>
          </a:bodyPr>
          <a:lstStyle/>
          <a:p>
            <a:pPr algn="ctr"/>
            <a:r>
              <a:rPr lang="it-IT" sz="3200" b="1" dirty="0">
                <a:solidFill>
                  <a:srgbClr val="EE5D96"/>
                </a:solidFill>
                <a:latin typeface="ADLaM Display" panose="020F0502020204030204" pitchFamily="2" charset="0"/>
                <a:ea typeface="ADLaM Display" panose="020F0502020204030204" pitchFamily="2" charset="0"/>
                <a:cs typeface="ADLaM Display" panose="020F0502020204030204" pitchFamily="2" charset="0"/>
              </a:rPr>
              <a:t>WRAP UP</a:t>
            </a:r>
          </a:p>
        </p:txBody>
      </p:sp>
    </p:spTree>
    <p:extLst>
      <p:ext uri="{BB962C8B-B14F-4D97-AF65-F5344CB8AC3E}">
        <p14:creationId xmlns:p14="http://schemas.microsoft.com/office/powerpoint/2010/main" val="3331744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8091B2C-B537-35A7-395E-C80E9A7667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3" t="1561" r="1903" b="50000"/>
          <a:stretch/>
        </p:blipFill>
        <p:spPr bwMode="auto">
          <a:xfrm>
            <a:off x="558800" y="629920"/>
            <a:ext cx="11070151" cy="613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902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91D50BCB-A7BD-18DA-1F30-25682CB3C009}"/>
              </a:ext>
            </a:extLst>
          </p:cNvPr>
          <p:cNvPicPr>
            <a:picLocks noChangeAspect="1"/>
          </p:cNvPicPr>
          <p:nvPr/>
        </p:nvPicPr>
        <p:blipFill>
          <a:blip r:embed="rId2">
            <a:alphaModFix amt="50000"/>
          </a:blip>
          <a:stretch>
            <a:fillRect/>
          </a:stretch>
        </p:blipFill>
        <p:spPr>
          <a:xfrm>
            <a:off x="0" y="-37346"/>
            <a:ext cx="6858000" cy="6858000"/>
          </a:xfrm>
          <a:prstGeom prst="rect">
            <a:avLst/>
          </a:prstGeom>
        </p:spPr>
      </p:pic>
      <p:pic>
        <p:nvPicPr>
          <p:cNvPr id="10" name="Immagine 9">
            <a:extLst>
              <a:ext uri="{FF2B5EF4-FFF2-40B4-BE49-F238E27FC236}">
                <a16:creationId xmlns:a16="http://schemas.microsoft.com/office/drawing/2014/main" id="{880AA7CB-1E38-2380-ADCE-68DBA02D45F7}"/>
              </a:ext>
            </a:extLst>
          </p:cNvPr>
          <p:cNvPicPr>
            <a:picLocks noChangeAspect="1"/>
          </p:cNvPicPr>
          <p:nvPr/>
        </p:nvPicPr>
        <p:blipFill>
          <a:blip r:embed="rId2">
            <a:alphaModFix amt="50000"/>
          </a:blip>
          <a:stretch>
            <a:fillRect/>
          </a:stretch>
        </p:blipFill>
        <p:spPr>
          <a:xfrm>
            <a:off x="5405120" y="-37346"/>
            <a:ext cx="6858000" cy="6858000"/>
          </a:xfrm>
          <a:prstGeom prst="rect">
            <a:avLst/>
          </a:prstGeom>
        </p:spPr>
      </p:pic>
      <p:sp>
        <p:nvSpPr>
          <p:cNvPr id="4" name="Text Placeholder 3">
            <a:extLst>
              <a:ext uri="{FF2B5EF4-FFF2-40B4-BE49-F238E27FC236}">
                <a16:creationId xmlns:a16="http://schemas.microsoft.com/office/drawing/2014/main" id="{62C1752C-A3BA-8A26-B5E3-0A659ACABA0D}"/>
              </a:ext>
            </a:extLst>
          </p:cNvPr>
          <p:cNvSpPr txBox="1">
            <a:spLocks/>
          </p:cNvSpPr>
          <p:nvPr/>
        </p:nvSpPr>
        <p:spPr>
          <a:xfrm>
            <a:off x="86616" y="6498828"/>
            <a:ext cx="11993624" cy="369332"/>
          </a:xfrm>
          <a:prstGeom prst="rect">
            <a:avLst/>
          </a:prstGeom>
          <a:noFill/>
        </p:spPr>
        <p:txBody>
          <a:bodyPr wrap="square">
            <a:spAutoFit/>
          </a:bodyPr>
          <a:lstStyle>
            <a:defPPr rtl="0">
              <a:defRPr lang="it-it"/>
            </a:defPPr>
            <a:lvl1pPr>
              <a:defRPr i="1"/>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n-US" dirty="0"/>
              <a:t>Perdomo CM, et al. Rev </a:t>
            </a:r>
            <a:r>
              <a:rPr lang="en-US" dirty="0" err="1"/>
              <a:t>Endocr</a:t>
            </a:r>
            <a:r>
              <a:rPr lang="en-US" dirty="0"/>
              <a:t> </a:t>
            </a:r>
            <a:r>
              <a:rPr lang="en-US" dirty="0" err="1"/>
              <a:t>Metab</a:t>
            </a:r>
            <a:r>
              <a:rPr lang="en-US" dirty="0"/>
              <a:t> </a:t>
            </a:r>
            <a:r>
              <a:rPr lang="en-US" dirty="0" err="1"/>
              <a:t>Disord</a:t>
            </a:r>
            <a:r>
              <a:rPr lang="en-US" dirty="0"/>
              <a:t> . 2023;24:795-807 </a:t>
            </a:r>
          </a:p>
        </p:txBody>
      </p:sp>
      <p:grpSp>
        <p:nvGrpSpPr>
          <p:cNvPr id="33" name="Gruppo 32">
            <a:extLst>
              <a:ext uri="{FF2B5EF4-FFF2-40B4-BE49-F238E27FC236}">
                <a16:creationId xmlns:a16="http://schemas.microsoft.com/office/drawing/2014/main" id="{21E64D8D-9C7B-8188-3A7D-E4295C498EE3}"/>
              </a:ext>
            </a:extLst>
          </p:cNvPr>
          <p:cNvGrpSpPr/>
          <p:nvPr/>
        </p:nvGrpSpPr>
        <p:grpSpPr>
          <a:xfrm>
            <a:off x="2986573" y="469285"/>
            <a:ext cx="6123405" cy="6029543"/>
            <a:chOff x="2997201" y="518160"/>
            <a:chExt cx="6123405" cy="6029543"/>
          </a:xfrm>
        </p:grpSpPr>
        <p:sp>
          <p:nvSpPr>
            <p:cNvPr id="32" name="Ovale 31">
              <a:extLst>
                <a:ext uri="{FF2B5EF4-FFF2-40B4-BE49-F238E27FC236}">
                  <a16:creationId xmlns:a16="http://schemas.microsoft.com/office/drawing/2014/main" id="{FC267949-59C8-75A5-4822-741AD53F47EC}"/>
                </a:ext>
              </a:extLst>
            </p:cNvPr>
            <p:cNvSpPr/>
            <p:nvPr/>
          </p:nvSpPr>
          <p:spPr>
            <a:xfrm>
              <a:off x="3561080" y="1009595"/>
              <a:ext cx="5003800" cy="5035605"/>
            </a:xfrm>
            <a:prstGeom prst="ellipse">
              <a:avLst/>
            </a:prstGeom>
            <a:noFill/>
            <a:ln>
              <a:solidFill>
                <a:srgbClr val="5B9B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 name="Immagine 2">
              <a:extLst>
                <a:ext uri="{FF2B5EF4-FFF2-40B4-BE49-F238E27FC236}">
                  <a16:creationId xmlns:a16="http://schemas.microsoft.com/office/drawing/2014/main" id="{2F6ECAAC-26DD-21FE-8930-A5DC56116F37}"/>
                </a:ext>
              </a:extLst>
            </p:cNvPr>
            <p:cNvPicPr>
              <a:picLocks noChangeAspect="1"/>
            </p:cNvPicPr>
            <p:nvPr/>
          </p:nvPicPr>
          <p:blipFill rotWithShape="1">
            <a:blip r:embed="rId3"/>
            <a:srcRect l="26316" t="28646" r="33621" b="29513"/>
            <a:stretch/>
          </p:blipFill>
          <p:spPr>
            <a:xfrm>
              <a:off x="4792546" y="2242157"/>
              <a:ext cx="2540868" cy="2570480"/>
            </a:xfrm>
            <a:prstGeom prst="ellipse">
              <a:avLst/>
            </a:prstGeom>
          </p:spPr>
        </p:pic>
        <p:grpSp>
          <p:nvGrpSpPr>
            <p:cNvPr id="13" name="Gruppo 12">
              <a:extLst>
                <a:ext uri="{FF2B5EF4-FFF2-40B4-BE49-F238E27FC236}">
                  <a16:creationId xmlns:a16="http://schemas.microsoft.com/office/drawing/2014/main" id="{56CD9D2F-0580-7A11-8447-A1E9D0498A18}"/>
                </a:ext>
              </a:extLst>
            </p:cNvPr>
            <p:cNvGrpSpPr/>
            <p:nvPr/>
          </p:nvGrpSpPr>
          <p:grpSpPr>
            <a:xfrm>
              <a:off x="5201920" y="518160"/>
              <a:ext cx="1727200" cy="995680"/>
              <a:chOff x="5201920" y="518160"/>
              <a:chExt cx="1727200" cy="995680"/>
            </a:xfrm>
          </p:grpSpPr>
          <p:sp>
            <p:nvSpPr>
              <p:cNvPr id="11" name="Rettangolo con angoli arrotondati 10">
                <a:extLst>
                  <a:ext uri="{FF2B5EF4-FFF2-40B4-BE49-F238E27FC236}">
                    <a16:creationId xmlns:a16="http://schemas.microsoft.com/office/drawing/2014/main" id="{1A749691-0F25-C26F-4552-234135ED5DDD}"/>
                  </a:ext>
                </a:extLst>
              </p:cNvPr>
              <p:cNvSpPr/>
              <p:nvPr/>
            </p:nvSpPr>
            <p:spPr>
              <a:xfrm>
                <a:off x="5201920" y="518160"/>
                <a:ext cx="1727200" cy="995680"/>
              </a:xfrm>
              <a:prstGeom prst="roundRect">
                <a:avLst/>
              </a:prstGeom>
              <a:solidFill>
                <a:srgbClr val="5B9BD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b="1" dirty="0">
                  <a:solidFill>
                    <a:schemeClr val="bg1"/>
                  </a:solidFill>
                </a:endParaRPr>
              </a:p>
            </p:txBody>
          </p:sp>
          <p:sp>
            <p:nvSpPr>
              <p:cNvPr id="12" name="CasellaDiTesto 11">
                <a:extLst>
                  <a:ext uri="{FF2B5EF4-FFF2-40B4-BE49-F238E27FC236}">
                    <a16:creationId xmlns:a16="http://schemas.microsoft.com/office/drawing/2014/main" id="{DF588B9E-B253-5E62-EC3E-EEF571B0E7CF}"/>
                  </a:ext>
                </a:extLst>
              </p:cNvPr>
              <p:cNvSpPr txBox="1"/>
              <p:nvPr/>
            </p:nvSpPr>
            <p:spPr>
              <a:xfrm>
                <a:off x="5303576" y="692835"/>
                <a:ext cx="1523889" cy="646331"/>
              </a:xfrm>
              <a:prstGeom prst="rect">
                <a:avLst/>
              </a:prstGeom>
              <a:noFill/>
            </p:spPr>
            <p:txBody>
              <a:bodyPr wrap="square" rtlCol="0">
                <a:spAutoFit/>
              </a:bodyPr>
              <a:lstStyle/>
              <a:p>
                <a:pPr algn="ctr"/>
                <a:r>
                  <a:rPr lang="it-IT" b="1" dirty="0" err="1">
                    <a:solidFill>
                      <a:schemeClr val="bg1"/>
                    </a:solidFill>
                  </a:rPr>
                  <a:t>Behavioural</a:t>
                </a:r>
                <a:r>
                  <a:rPr lang="it-IT" b="1" dirty="0">
                    <a:solidFill>
                      <a:schemeClr val="bg1"/>
                    </a:solidFill>
                  </a:rPr>
                  <a:t> </a:t>
                </a:r>
                <a:r>
                  <a:rPr lang="it-IT" b="1" dirty="0" err="1">
                    <a:solidFill>
                      <a:schemeClr val="bg1"/>
                    </a:solidFill>
                  </a:rPr>
                  <a:t>evaluation</a:t>
                </a:r>
                <a:endParaRPr lang="it-IT" b="1" dirty="0">
                  <a:solidFill>
                    <a:schemeClr val="bg1"/>
                  </a:solidFill>
                </a:endParaRPr>
              </a:p>
            </p:txBody>
          </p:sp>
        </p:grpSp>
        <p:grpSp>
          <p:nvGrpSpPr>
            <p:cNvPr id="17" name="Gruppo 16">
              <a:extLst>
                <a:ext uri="{FF2B5EF4-FFF2-40B4-BE49-F238E27FC236}">
                  <a16:creationId xmlns:a16="http://schemas.microsoft.com/office/drawing/2014/main" id="{A1FF4DAB-ECEA-A58E-0640-3D24BAD1292E}"/>
                </a:ext>
              </a:extLst>
            </p:cNvPr>
            <p:cNvGrpSpPr/>
            <p:nvPr/>
          </p:nvGrpSpPr>
          <p:grpSpPr>
            <a:xfrm>
              <a:off x="2997201" y="1767701"/>
              <a:ext cx="1727200" cy="995680"/>
              <a:chOff x="5201920" y="518160"/>
              <a:chExt cx="1727200" cy="995680"/>
            </a:xfrm>
          </p:grpSpPr>
          <p:sp>
            <p:nvSpPr>
              <p:cNvPr id="18" name="Rettangolo con angoli arrotondati 17">
                <a:extLst>
                  <a:ext uri="{FF2B5EF4-FFF2-40B4-BE49-F238E27FC236}">
                    <a16:creationId xmlns:a16="http://schemas.microsoft.com/office/drawing/2014/main" id="{AF073048-A7A5-5D3F-470F-D978CDC941B3}"/>
                  </a:ext>
                </a:extLst>
              </p:cNvPr>
              <p:cNvSpPr/>
              <p:nvPr/>
            </p:nvSpPr>
            <p:spPr>
              <a:xfrm>
                <a:off x="5201920" y="518160"/>
                <a:ext cx="1727200" cy="995680"/>
              </a:xfrm>
              <a:prstGeom prst="roundRect">
                <a:avLst/>
              </a:prstGeom>
              <a:solidFill>
                <a:srgbClr val="5B9BD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b="1" dirty="0">
                  <a:solidFill>
                    <a:schemeClr val="bg1"/>
                  </a:solidFill>
                </a:endParaRPr>
              </a:p>
            </p:txBody>
          </p:sp>
          <p:sp>
            <p:nvSpPr>
              <p:cNvPr id="19" name="CasellaDiTesto 18">
                <a:extLst>
                  <a:ext uri="{FF2B5EF4-FFF2-40B4-BE49-F238E27FC236}">
                    <a16:creationId xmlns:a16="http://schemas.microsoft.com/office/drawing/2014/main" id="{5660820D-205F-FDD8-22D1-817769C9AB9C}"/>
                  </a:ext>
                </a:extLst>
              </p:cNvPr>
              <p:cNvSpPr txBox="1"/>
              <p:nvPr/>
            </p:nvSpPr>
            <p:spPr>
              <a:xfrm>
                <a:off x="5222296" y="692835"/>
                <a:ext cx="1706824" cy="584775"/>
              </a:xfrm>
              <a:prstGeom prst="rect">
                <a:avLst/>
              </a:prstGeom>
              <a:noFill/>
            </p:spPr>
            <p:txBody>
              <a:bodyPr wrap="square" rtlCol="0">
                <a:spAutoFit/>
              </a:bodyPr>
              <a:lstStyle/>
              <a:p>
                <a:pPr algn="ctr"/>
                <a:r>
                  <a:rPr lang="it-IT" sz="1600" b="1" dirty="0" err="1">
                    <a:solidFill>
                      <a:schemeClr val="bg1"/>
                    </a:solidFill>
                  </a:rPr>
                  <a:t>Metabolic</a:t>
                </a:r>
                <a:r>
                  <a:rPr lang="it-IT" sz="1600" b="1" dirty="0">
                    <a:solidFill>
                      <a:schemeClr val="bg1"/>
                    </a:solidFill>
                  </a:rPr>
                  <a:t> </a:t>
                </a:r>
                <a:r>
                  <a:rPr lang="it-IT" sz="1600" b="1" dirty="0" err="1">
                    <a:solidFill>
                      <a:schemeClr val="bg1"/>
                    </a:solidFill>
                  </a:rPr>
                  <a:t>characterization</a:t>
                </a:r>
                <a:endParaRPr lang="it-IT" sz="1600" b="1" dirty="0">
                  <a:solidFill>
                    <a:schemeClr val="bg1"/>
                  </a:solidFill>
                </a:endParaRPr>
              </a:p>
            </p:txBody>
          </p:sp>
        </p:grpSp>
        <p:grpSp>
          <p:nvGrpSpPr>
            <p:cNvPr id="20" name="Gruppo 19">
              <a:extLst>
                <a:ext uri="{FF2B5EF4-FFF2-40B4-BE49-F238E27FC236}">
                  <a16:creationId xmlns:a16="http://schemas.microsoft.com/office/drawing/2014/main" id="{FFB8BEB9-75A5-CD19-A0CF-1CF507B34A2D}"/>
                </a:ext>
              </a:extLst>
            </p:cNvPr>
            <p:cNvGrpSpPr/>
            <p:nvPr/>
          </p:nvGrpSpPr>
          <p:grpSpPr>
            <a:xfrm>
              <a:off x="3007389" y="4276943"/>
              <a:ext cx="1727200" cy="995680"/>
              <a:chOff x="5201920" y="555452"/>
              <a:chExt cx="1727200" cy="995680"/>
            </a:xfrm>
          </p:grpSpPr>
          <p:sp>
            <p:nvSpPr>
              <p:cNvPr id="21" name="Rettangolo con angoli arrotondati 20">
                <a:extLst>
                  <a:ext uri="{FF2B5EF4-FFF2-40B4-BE49-F238E27FC236}">
                    <a16:creationId xmlns:a16="http://schemas.microsoft.com/office/drawing/2014/main" id="{9F99F7B1-EAAC-F7F3-20F4-F19B6F111516}"/>
                  </a:ext>
                </a:extLst>
              </p:cNvPr>
              <p:cNvSpPr/>
              <p:nvPr/>
            </p:nvSpPr>
            <p:spPr>
              <a:xfrm>
                <a:off x="5201920" y="555452"/>
                <a:ext cx="1727200" cy="995680"/>
              </a:xfrm>
              <a:prstGeom prst="roundRect">
                <a:avLst/>
              </a:prstGeom>
              <a:solidFill>
                <a:srgbClr val="5B9BD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b="1" dirty="0">
                  <a:solidFill>
                    <a:schemeClr val="bg1"/>
                  </a:solidFill>
                </a:endParaRPr>
              </a:p>
            </p:txBody>
          </p:sp>
          <p:sp>
            <p:nvSpPr>
              <p:cNvPr id="22" name="CasellaDiTesto 21">
                <a:extLst>
                  <a:ext uri="{FF2B5EF4-FFF2-40B4-BE49-F238E27FC236}">
                    <a16:creationId xmlns:a16="http://schemas.microsoft.com/office/drawing/2014/main" id="{89F3B3E5-B4BD-6BCC-5534-0B3577E92969}"/>
                  </a:ext>
                </a:extLst>
              </p:cNvPr>
              <p:cNvSpPr txBox="1"/>
              <p:nvPr/>
            </p:nvSpPr>
            <p:spPr>
              <a:xfrm>
                <a:off x="5222296" y="637794"/>
                <a:ext cx="1706824" cy="830997"/>
              </a:xfrm>
              <a:prstGeom prst="rect">
                <a:avLst/>
              </a:prstGeom>
              <a:noFill/>
            </p:spPr>
            <p:txBody>
              <a:bodyPr wrap="square" rtlCol="0">
                <a:spAutoFit/>
              </a:bodyPr>
              <a:lstStyle/>
              <a:p>
                <a:pPr algn="ctr"/>
                <a:r>
                  <a:rPr lang="it-IT" sz="1600" b="1" dirty="0" err="1">
                    <a:solidFill>
                      <a:schemeClr val="bg1"/>
                    </a:solidFill>
                  </a:rPr>
                  <a:t>Physical</a:t>
                </a:r>
                <a:r>
                  <a:rPr lang="it-IT" sz="1600" b="1" dirty="0">
                    <a:solidFill>
                      <a:schemeClr val="bg1"/>
                    </a:solidFill>
                  </a:rPr>
                  <a:t> and </a:t>
                </a:r>
                <a:r>
                  <a:rPr lang="it-IT" sz="1600" b="1" dirty="0" err="1">
                    <a:solidFill>
                      <a:schemeClr val="bg1"/>
                    </a:solidFill>
                  </a:rPr>
                  <a:t>functional</a:t>
                </a:r>
                <a:r>
                  <a:rPr lang="it-IT" sz="1600" b="1" dirty="0">
                    <a:solidFill>
                      <a:schemeClr val="bg1"/>
                    </a:solidFill>
                  </a:rPr>
                  <a:t> </a:t>
                </a:r>
                <a:r>
                  <a:rPr lang="it-IT" sz="1600" b="1" dirty="0" err="1">
                    <a:solidFill>
                      <a:schemeClr val="bg1"/>
                    </a:solidFill>
                  </a:rPr>
                  <a:t>assessment</a:t>
                </a:r>
                <a:endParaRPr lang="it-IT" sz="1600" b="1" dirty="0">
                  <a:solidFill>
                    <a:schemeClr val="bg1"/>
                  </a:solidFill>
                </a:endParaRPr>
              </a:p>
            </p:txBody>
          </p:sp>
        </p:grpSp>
        <p:grpSp>
          <p:nvGrpSpPr>
            <p:cNvPr id="23" name="Gruppo 22">
              <a:extLst>
                <a:ext uri="{FF2B5EF4-FFF2-40B4-BE49-F238E27FC236}">
                  <a16:creationId xmlns:a16="http://schemas.microsoft.com/office/drawing/2014/main" id="{64DD2AF0-2BA5-446B-C19B-8A777A0EF09B}"/>
                </a:ext>
              </a:extLst>
            </p:cNvPr>
            <p:cNvGrpSpPr/>
            <p:nvPr/>
          </p:nvGrpSpPr>
          <p:grpSpPr>
            <a:xfrm>
              <a:off x="5207285" y="5552023"/>
              <a:ext cx="1727200" cy="995680"/>
              <a:chOff x="5201920" y="555452"/>
              <a:chExt cx="1727200" cy="995680"/>
            </a:xfrm>
          </p:grpSpPr>
          <p:sp>
            <p:nvSpPr>
              <p:cNvPr id="24" name="Rettangolo con angoli arrotondati 23">
                <a:extLst>
                  <a:ext uri="{FF2B5EF4-FFF2-40B4-BE49-F238E27FC236}">
                    <a16:creationId xmlns:a16="http://schemas.microsoft.com/office/drawing/2014/main" id="{5F7A342E-A26C-73CA-8CF9-E7BCAF907289}"/>
                  </a:ext>
                </a:extLst>
              </p:cNvPr>
              <p:cNvSpPr/>
              <p:nvPr/>
            </p:nvSpPr>
            <p:spPr>
              <a:xfrm>
                <a:off x="5201920" y="555452"/>
                <a:ext cx="1727200" cy="995680"/>
              </a:xfrm>
              <a:prstGeom prst="roundRect">
                <a:avLst/>
              </a:prstGeom>
              <a:solidFill>
                <a:srgbClr val="5B9BD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b="1" dirty="0">
                  <a:solidFill>
                    <a:schemeClr val="bg1"/>
                  </a:solidFill>
                </a:endParaRPr>
              </a:p>
            </p:txBody>
          </p:sp>
          <p:sp>
            <p:nvSpPr>
              <p:cNvPr id="25" name="CasellaDiTesto 24">
                <a:extLst>
                  <a:ext uri="{FF2B5EF4-FFF2-40B4-BE49-F238E27FC236}">
                    <a16:creationId xmlns:a16="http://schemas.microsoft.com/office/drawing/2014/main" id="{C39C5C2B-FF70-F09F-AA6B-8EA27A988BD8}"/>
                  </a:ext>
                </a:extLst>
              </p:cNvPr>
              <p:cNvSpPr txBox="1"/>
              <p:nvPr/>
            </p:nvSpPr>
            <p:spPr>
              <a:xfrm>
                <a:off x="5222296" y="760905"/>
                <a:ext cx="1706824" cy="584775"/>
              </a:xfrm>
              <a:prstGeom prst="rect">
                <a:avLst/>
              </a:prstGeom>
              <a:noFill/>
            </p:spPr>
            <p:txBody>
              <a:bodyPr wrap="square" rtlCol="0">
                <a:spAutoFit/>
              </a:bodyPr>
              <a:lstStyle/>
              <a:p>
                <a:pPr algn="ctr"/>
                <a:r>
                  <a:rPr lang="it-IT" sz="1600" b="1" dirty="0">
                    <a:solidFill>
                      <a:schemeClr val="bg1"/>
                    </a:solidFill>
                  </a:rPr>
                  <a:t>Adipose </a:t>
                </a:r>
                <a:r>
                  <a:rPr lang="it-IT" sz="1600" b="1" dirty="0" err="1">
                    <a:solidFill>
                      <a:schemeClr val="bg1"/>
                    </a:solidFill>
                  </a:rPr>
                  <a:t>tissue</a:t>
                </a:r>
                <a:r>
                  <a:rPr lang="it-IT" sz="1600" b="1" dirty="0">
                    <a:solidFill>
                      <a:schemeClr val="bg1"/>
                    </a:solidFill>
                  </a:rPr>
                  <a:t> </a:t>
                </a:r>
                <a:r>
                  <a:rPr lang="it-IT" sz="1600" b="1" dirty="0" err="1">
                    <a:solidFill>
                      <a:schemeClr val="bg1"/>
                    </a:solidFill>
                  </a:rPr>
                  <a:t>characterization</a:t>
                </a:r>
                <a:endParaRPr lang="it-IT" sz="1600" b="1" dirty="0">
                  <a:solidFill>
                    <a:schemeClr val="bg1"/>
                  </a:solidFill>
                </a:endParaRPr>
              </a:p>
            </p:txBody>
          </p:sp>
        </p:grpSp>
        <p:grpSp>
          <p:nvGrpSpPr>
            <p:cNvPr id="26" name="Gruppo 25">
              <a:extLst>
                <a:ext uri="{FF2B5EF4-FFF2-40B4-BE49-F238E27FC236}">
                  <a16:creationId xmlns:a16="http://schemas.microsoft.com/office/drawing/2014/main" id="{27A0ACCB-6E67-A330-6D00-51D5A14A08B7}"/>
                </a:ext>
              </a:extLst>
            </p:cNvPr>
            <p:cNvGrpSpPr/>
            <p:nvPr/>
          </p:nvGrpSpPr>
          <p:grpSpPr>
            <a:xfrm>
              <a:off x="7393406" y="4276943"/>
              <a:ext cx="1727200" cy="995680"/>
              <a:chOff x="5201920" y="555452"/>
              <a:chExt cx="1727200" cy="995680"/>
            </a:xfrm>
          </p:grpSpPr>
          <p:sp>
            <p:nvSpPr>
              <p:cNvPr id="27" name="Rettangolo con angoli arrotondati 26">
                <a:extLst>
                  <a:ext uri="{FF2B5EF4-FFF2-40B4-BE49-F238E27FC236}">
                    <a16:creationId xmlns:a16="http://schemas.microsoft.com/office/drawing/2014/main" id="{5CC6C64A-F90D-D56A-3858-399605F68DF6}"/>
                  </a:ext>
                </a:extLst>
              </p:cNvPr>
              <p:cNvSpPr/>
              <p:nvPr/>
            </p:nvSpPr>
            <p:spPr>
              <a:xfrm>
                <a:off x="5201920" y="555452"/>
                <a:ext cx="1727200" cy="995680"/>
              </a:xfrm>
              <a:prstGeom prst="roundRect">
                <a:avLst/>
              </a:prstGeom>
              <a:solidFill>
                <a:srgbClr val="5B9BD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b="1" dirty="0">
                  <a:solidFill>
                    <a:schemeClr val="bg1"/>
                  </a:solidFill>
                </a:endParaRPr>
              </a:p>
            </p:txBody>
          </p:sp>
          <p:sp>
            <p:nvSpPr>
              <p:cNvPr id="28" name="CasellaDiTesto 27">
                <a:extLst>
                  <a:ext uri="{FF2B5EF4-FFF2-40B4-BE49-F238E27FC236}">
                    <a16:creationId xmlns:a16="http://schemas.microsoft.com/office/drawing/2014/main" id="{7DFBDC6F-6925-C83F-C6E1-CBBC89365F3B}"/>
                  </a:ext>
                </a:extLst>
              </p:cNvPr>
              <p:cNvSpPr txBox="1"/>
              <p:nvPr/>
            </p:nvSpPr>
            <p:spPr>
              <a:xfrm>
                <a:off x="5222296" y="760905"/>
                <a:ext cx="1706824" cy="553998"/>
              </a:xfrm>
              <a:prstGeom prst="rect">
                <a:avLst/>
              </a:prstGeom>
              <a:noFill/>
            </p:spPr>
            <p:txBody>
              <a:bodyPr wrap="square" rtlCol="0">
                <a:spAutoFit/>
              </a:bodyPr>
              <a:lstStyle/>
              <a:p>
                <a:pPr algn="ctr"/>
                <a:r>
                  <a:rPr lang="it-IT" sz="1500" b="1" dirty="0" err="1">
                    <a:solidFill>
                      <a:schemeClr val="bg1"/>
                    </a:solidFill>
                  </a:rPr>
                  <a:t>Genetic</a:t>
                </a:r>
                <a:r>
                  <a:rPr lang="it-IT" sz="1500" b="1" dirty="0">
                    <a:solidFill>
                      <a:schemeClr val="bg1"/>
                    </a:solidFill>
                  </a:rPr>
                  <a:t>/</a:t>
                </a:r>
                <a:r>
                  <a:rPr lang="it-IT" sz="1500" b="1" dirty="0" err="1">
                    <a:solidFill>
                      <a:schemeClr val="bg1"/>
                    </a:solidFill>
                  </a:rPr>
                  <a:t>epigenetic</a:t>
                </a:r>
                <a:r>
                  <a:rPr lang="it-IT" sz="1500" b="1" dirty="0">
                    <a:solidFill>
                      <a:schemeClr val="bg1"/>
                    </a:solidFill>
                  </a:rPr>
                  <a:t> </a:t>
                </a:r>
                <a:r>
                  <a:rPr lang="it-IT" sz="1500" b="1" dirty="0" err="1">
                    <a:solidFill>
                      <a:schemeClr val="bg1"/>
                    </a:solidFill>
                  </a:rPr>
                  <a:t>characterization</a:t>
                </a:r>
                <a:endParaRPr lang="it-IT" sz="1500" b="1" dirty="0">
                  <a:solidFill>
                    <a:schemeClr val="bg1"/>
                  </a:solidFill>
                </a:endParaRPr>
              </a:p>
            </p:txBody>
          </p:sp>
        </p:grpSp>
        <p:grpSp>
          <p:nvGrpSpPr>
            <p:cNvPr id="29" name="Gruppo 28">
              <a:extLst>
                <a:ext uri="{FF2B5EF4-FFF2-40B4-BE49-F238E27FC236}">
                  <a16:creationId xmlns:a16="http://schemas.microsoft.com/office/drawing/2014/main" id="{610CE312-CEF5-64D0-20B3-E170C1E215B1}"/>
                </a:ext>
              </a:extLst>
            </p:cNvPr>
            <p:cNvGrpSpPr/>
            <p:nvPr/>
          </p:nvGrpSpPr>
          <p:grpSpPr>
            <a:xfrm>
              <a:off x="7383218" y="1767701"/>
              <a:ext cx="1727200" cy="995680"/>
              <a:chOff x="5201920" y="555452"/>
              <a:chExt cx="1727200" cy="995680"/>
            </a:xfrm>
          </p:grpSpPr>
          <p:sp>
            <p:nvSpPr>
              <p:cNvPr id="30" name="Rettangolo con angoli arrotondati 29">
                <a:extLst>
                  <a:ext uri="{FF2B5EF4-FFF2-40B4-BE49-F238E27FC236}">
                    <a16:creationId xmlns:a16="http://schemas.microsoft.com/office/drawing/2014/main" id="{4B5FB1A2-207F-9D2E-1376-0480CC714300}"/>
                  </a:ext>
                </a:extLst>
              </p:cNvPr>
              <p:cNvSpPr/>
              <p:nvPr/>
            </p:nvSpPr>
            <p:spPr>
              <a:xfrm>
                <a:off x="5201920" y="555452"/>
                <a:ext cx="1727200" cy="995680"/>
              </a:xfrm>
              <a:prstGeom prst="roundRect">
                <a:avLst/>
              </a:prstGeom>
              <a:solidFill>
                <a:srgbClr val="5B9BD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b="1" dirty="0">
                  <a:solidFill>
                    <a:schemeClr val="bg1"/>
                  </a:solidFill>
                </a:endParaRPr>
              </a:p>
            </p:txBody>
          </p:sp>
          <p:sp>
            <p:nvSpPr>
              <p:cNvPr id="31" name="CasellaDiTesto 30">
                <a:extLst>
                  <a:ext uri="{FF2B5EF4-FFF2-40B4-BE49-F238E27FC236}">
                    <a16:creationId xmlns:a16="http://schemas.microsoft.com/office/drawing/2014/main" id="{1F19C0EE-1C15-A007-B304-0036850DAD49}"/>
                  </a:ext>
                </a:extLst>
              </p:cNvPr>
              <p:cNvSpPr txBox="1"/>
              <p:nvPr/>
            </p:nvSpPr>
            <p:spPr>
              <a:xfrm>
                <a:off x="5222296" y="760905"/>
                <a:ext cx="1706824" cy="584775"/>
              </a:xfrm>
              <a:prstGeom prst="rect">
                <a:avLst/>
              </a:prstGeom>
              <a:noFill/>
            </p:spPr>
            <p:txBody>
              <a:bodyPr wrap="square" rtlCol="0">
                <a:spAutoFit/>
              </a:bodyPr>
              <a:lstStyle/>
              <a:p>
                <a:pPr algn="ctr"/>
                <a:r>
                  <a:rPr lang="it-IT" sz="1600" b="1" dirty="0" err="1">
                    <a:solidFill>
                      <a:schemeClr val="bg1"/>
                    </a:solidFill>
                  </a:rPr>
                  <a:t>Socioeconomic</a:t>
                </a:r>
                <a:r>
                  <a:rPr lang="it-IT" sz="1600" b="1" dirty="0">
                    <a:solidFill>
                      <a:schemeClr val="bg1"/>
                    </a:solidFill>
                  </a:rPr>
                  <a:t> </a:t>
                </a:r>
                <a:r>
                  <a:rPr lang="it-IT" sz="1600" b="1" dirty="0" err="1">
                    <a:solidFill>
                      <a:schemeClr val="bg1"/>
                    </a:solidFill>
                  </a:rPr>
                  <a:t>evaluation</a:t>
                </a:r>
                <a:endParaRPr lang="it-IT" sz="1600" b="1" dirty="0">
                  <a:solidFill>
                    <a:schemeClr val="bg1"/>
                  </a:solidFill>
                </a:endParaRPr>
              </a:p>
            </p:txBody>
          </p:sp>
        </p:grpSp>
      </p:grpSp>
    </p:spTree>
    <p:extLst>
      <p:ext uri="{BB962C8B-B14F-4D97-AF65-F5344CB8AC3E}">
        <p14:creationId xmlns:p14="http://schemas.microsoft.com/office/powerpoint/2010/main" val="2532265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1;p62">
            <a:extLst>
              <a:ext uri="{FF2B5EF4-FFF2-40B4-BE49-F238E27FC236}">
                <a16:creationId xmlns:a16="http://schemas.microsoft.com/office/drawing/2014/main" id="{AD619FC2-5CAA-1410-8395-3AAB8EBEFACD}"/>
              </a:ext>
            </a:extLst>
          </p:cNvPr>
          <p:cNvSpPr txBox="1">
            <a:spLocks/>
          </p:cNvSpPr>
          <p:nvPr/>
        </p:nvSpPr>
        <p:spPr>
          <a:xfrm>
            <a:off x="-40128" y="211948"/>
            <a:ext cx="12262608" cy="991352"/>
          </a:xfrm>
          <a:prstGeom prst="rect">
            <a:avLst/>
          </a:prstGeom>
        </p:spPr>
        <p:txBody>
          <a:bodyPr vert="horz" lIns="91440" tIns="45720" rIns="91440" bIns="45720" rtlCol="0">
            <a:normAutofit fontScale="85000" lnSpcReduction="10000"/>
          </a:bodyPr>
          <a:lstStyle>
            <a:defPPr rtl="0">
              <a:defRPr lang="it-it"/>
            </a:defPPr>
            <a:lvl1pPr indent="0" algn="ctr">
              <a:lnSpc>
                <a:spcPct val="100000"/>
              </a:lnSpc>
              <a:spcBef>
                <a:spcPts val="1200"/>
              </a:spcBef>
              <a:spcAft>
                <a:spcPts val="200"/>
              </a:spcAft>
              <a:buClr>
                <a:schemeClr val="accent1"/>
              </a:buClr>
              <a:buSzPct val="100000"/>
              <a:buFont typeface="Wingdings" panose="05000000000000000000" pitchFamily="2" charset="2"/>
              <a:buNone/>
              <a:defRPr sz="4000" b="1" cap="all" spc="200" baseline="0">
                <a:solidFill>
                  <a:srgbClr val="B86FAD"/>
                </a:solidFill>
              </a:defRPr>
            </a:lvl1pPr>
            <a:lvl2pPr indent="0" algn="ctr">
              <a:lnSpc>
                <a:spcPct val="100000"/>
              </a:lnSpc>
              <a:spcBef>
                <a:spcPts val="200"/>
              </a:spcBef>
              <a:spcAft>
                <a:spcPts val="400"/>
              </a:spcAft>
              <a:buClr>
                <a:schemeClr val="accent1"/>
              </a:buClr>
              <a:buFont typeface="Wingdings" panose="05000000000000000000" pitchFamily="2" charset="2"/>
              <a:buNone/>
              <a:defRPr sz="2400">
                <a:solidFill>
                  <a:schemeClr val="tx1">
                    <a:lumMod val="75000"/>
                    <a:lumOff val="25000"/>
                  </a:schemeClr>
                </a:solidFill>
              </a:defRPr>
            </a:lvl2pPr>
            <a:lvl3pPr indent="0" algn="ctr">
              <a:lnSpc>
                <a:spcPct val="100000"/>
              </a:lnSpc>
              <a:spcBef>
                <a:spcPts val="200"/>
              </a:spcBef>
              <a:spcAft>
                <a:spcPts val="400"/>
              </a:spcAft>
              <a:buClr>
                <a:schemeClr val="accent1"/>
              </a:buClr>
              <a:buFont typeface="Wingdings" panose="05000000000000000000" pitchFamily="2" charset="2"/>
              <a:buNone/>
              <a:defRPr sz="2400">
                <a:solidFill>
                  <a:schemeClr val="tx1">
                    <a:lumMod val="75000"/>
                    <a:lumOff val="25000"/>
                  </a:schemeClr>
                </a:solidFill>
              </a:defRPr>
            </a:lvl3pPr>
            <a:lvl4pPr indent="0" algn="ctr">
              <a:lnSpc>
                <a:spcPct val="100000"/>
              </a:lnSpc>
              <a:spcBef>
                <a:spcPts val="200"/>
              </a:spcBef>
              <a:spcAft>
                <a:spcPts val="400"/>
              </a:spcAft>
              <a:buClr>
                <a:schemeClr val="accent1"/>
              </a:buClr>
              <a:buFont typeface="Wingdings" panose="05000000000000000000" pitchFamily="2" charset="2"/>
              <a:buNone/>
              <a:defRPr sz="2000">
                <a:solidFill>
                  <a:schemeClr val="tx1">
                    <a:lumMod val="75000"/>
                    <a:lumOff val="25000"/>
                  </a:schemeClr>
                </a:solidFill>
              </a:defRPr>
            </a:lvl4pPr>
            <a:lvl5pPr indent="0" algn="ctr">
              <a:lnSpc>
                <a:spcPct val="100000"/>
              </a:lnSpc>
              <a:spcBef>
                <a:spcPts val="200"/>
              </a:spcBef>
              <a:spcAft>
                <a:spcPts val="400"/>
              </a:spcAft>
              <a:buClr>
                <a:schemeClr val="accent1"/>
              </a:buClr>
              <a:buFont typeface="Wingdings" panose="05000000000000000000" pitchFamily="2" charset="2"/>
              <a:buNone/>
              <a:defRPr sz="2000">
                <a:solidFill>
                  <a:schemeClr val="tx1">
                    <a:lumMod val="75000"/>
                    <a:lumOff val="25000"/>
                  </a:schemeClr>
                </a:solidFill>
              </a:defRPr>
            </a:lvl5pPr>
            <a:lvl6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6pPr>
            <a:lvl7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7pPr>
            <a:lvl8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8pPr>
            <a:lvl9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9pPr>
          </a:lstStyle>
          <a:p>
            <a:r>
              <a:rPr lang="it-IT" dirty="0"/>
              <a:t>Valutazione della persona con obesità – le 4 (o 5) M</a:t>
            </a:r>
          </a:p>
        </p:txBody>
      </p:sp>
      <p:grpSp>
        <p:nvGrpSpPr>
          <p:cNvPr id="31" name="Gruppo 30">
            <a:extLst>
              <a:ext uri="{FF2B5EF4-FFF2-40B4-BE49-F238E27FC236}">
                <a16:creationId xmlns:a16="http://schemas.microsoft.com/office/drawing/2014/main" id="{1EC39E4A-A173-119B-429F-4E52B785E3A7}"/>
              </a:ext>
            </a:extLst>
          </p:cNvPr>
          <p:cNvGrpSpPr/>
          <p:nvPr/>
        </p:nvGrpSpPr>
        <p:grpSpPr>
          <a:xfrm>
            <a:off x="3650320" y="1069685"/>
            <a:ext cx="4932000" cy="4936603"/>
            <a:chOff x="4245097" y="1638645"/>
            <a:chExt cx="4932000" cy="4936603"/>
          </a:xfrm>
        </p:grpSpPr>
        <p:grpSp>
          <p:nvGrpSpPr>
            <p:cNvPr id="18" name="Group 9">
              <a:extLst>
                <a:ext uri="{FF2B5EF4-FFF2-40B4-BE49-F238E27FC236}">
                  <a16:creationId xmlns:a16="http://schemas.microsoft.com/office/drawing/2014/main" id="{851C735D-574B-4D3B-B4D6-A975FA986701}"/>
                </a:ext>
              </a:extLst>
            </p:cNvPr>
            <p:cNvGrpSpPr/>
            <p:nvPr/>
          </p:nvGrpSpPr>
          <p:grpSpPr>
            <a:xfrm>
              <a:off x="4245097" y="1638645"/>
              <a:ext cx="4932000" cy="4936603"/>
              <a:chOff x="5321640" y="1342710"/>
              <a:chExt cx="4932000" cy="4936603"/>
            </a:xfrm>
          </p:grpSpPr>
          <p:sp>
            <p:nvSpPr>
              <p:cNvPr id="19" name="Partial Circle 78">
                <a:extLst>
                  <a:ext uri="{FF2B5EF4-FFF2-40B4-BE49-F238E27FC236}">
                    <a16:creationId xmlns:a16="http://schemas.microsoft.com/office/drawing/2014/main" id="{F5B605FF-8B5F-F175-DAD0-306EDA6474D8}"/>
                  </a:ext>
                </a:extLst>
              </p:cNvPr>
              <p:cNvSpPr>
                <a:spLocks noChangeAspect="1"/>
              </p:cNvSpPr>
              <p:nvPr/>
            </p:nvSpPr>
            <p:spPr>
              <a:xfrm>
                <a:off x="5325024" y="1350697"/>
                <a:ext cx="4928616" cy="4928616"/>
              </a:xfrm>
              <a:prstGeom prst="pie">
                <a:avLst>
                  <a:gd name="adj1" fmla="val 10781174"/>
                  <a:gd name="adj2" fmla="val 16200000"/>
                </a:avLst>
              </a:prstGeom>
              <a:solidFill>
                <a:srgbClr val="B7C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Partial Circle 79">
                <a:extLst>
                  <a:ext uri="{FF2B5EF4-FFF2-40B4-BE49-F238E27FC236}">
                    <a16:creationId xmlns:a16="http://schemas.microsoft.com/office/drawing/2014/main" id="{87468330-0FD2-0DBB-6932-4C27F731E5EE}"/>
                  </a:ext>
                </a:extLst>
              </p:cNvPr>
              <p:cNvSpPr>
                <a:spLocks noChangeAspect="1"/>
              </p:cNvSpPr>
              <p:nvPr/>
            </p:nvSpPr>
            <p:spPr>
              <a:xfrm flipH="1">
                <a:off x="5321640" y="1347313"/>
                <a:ext cx="4932000" cy="4932000"/>
              </a:xfrm>
              <a:prstGeom prst="pie">
                <a:avLst>
                  <a:gd name="adj1" fmla="val 10781174"/>
                  <a:gd name="adj2" fmla="val 16200000"/>
                </a:avLst>
              </a:prstGeom>
              <a:solidFill>
                <a:srgbClr val="E9F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artial Circle 80">
                <a:extLst>
                  <a:ext uri="{FF2B5EF4-FFF2-40B4-BE49-F238E27FC236}">
                    <a16:creationId xmlns:a16="http://schemas.microsoft.com/office/drawing/2014/main" id="{444D1FC4-FACC-F0C1-F176-A2D81C7F205C}"/>
                  </a:ext>
                </a:extLst>
              </p:cNvPr>
              <p:cNvSpPr/>
              <p:nvPr/>
            </p:nvSpPr>
            <p:spPr>
              <a:xfrm flipV="1">
                <a:off x="5321640" y="1342710"/>
                <a:ext cx="4932000" cy="4932000"/>
              </a:xfrm>
              <a:prstGeom prst="pie">
                <a:avLst>
                  <a:gd name="adj1" fmla="val 10781174"/>
                  <a:gd name="adj2" fmla="val 1620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artial Circle 81">
                <a:extLst>
                  <a:ext uri="{FF2B5EF4-FFF2-40B4-BE49-F238E27FC236}">
                    <a16:creationId xmlns:a16="http://schemas.microsoft.com/office/drawing/2014/main" id="{8641A036-E697-4D52-BF74-34D97ABCA494}"/>
                  </a:ext>
                </a:extLst>
              </p:cNvPr>
              <p:cNvSpPr/>
              <p:nvPr/>
            </p:nvSpPr>
            <p:spPr>
              <a:xfrm flipH="1" flipV="1">
                <a:off x="5321640" y="1347313"/>
                <a:ext cx="4932000" cy="4932000"/>
              </a:xfrm>
              <a:prstGeom prst="pie">
                <a:avLst>
                  <a:gd name="adj1" fmla="val 10781174"/>
                  <a:gd name="adj2" fmla="val 1620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86">
                <a:extLst>
                  <a:ext uri="{FF2B5EF4-FFF2-40B4-BE49-F238E27FC236}">
                    <a16:creationId xmlns:a16="http://schemas.microsoft.com/office/drawing/2014/main" id="{ADA55865-2BC0-BAE5-388A-CB1383DD9C70}"/>
                  </a:ext>
                </a:extLst>
              </p:cNvPr>
              <p:cNvSpPr txBox="1"/>
              <p:nvPr/>
            </p:nvSpPr>
            <p:spPr>
              <a:xfrm>
                <a:off x="8118972" y="3885302"/>
                <a:ext cx="1133141" cy="549844"/>
              </a:xfrm>
              <a:prstGeom prst="rect">
                <a:avLst/>
              </a:prstGeom>
              <a:noFill/>
            </p:spPr>
            <p:txBody>
              <a:bodyPr wrap="square" lIns="0" tIns="0" rIns="0" bIns="0" rtlCol="0" anchor="ctr" anchorCtr="0">
                <a:noAutofit/>
              </a:bodyPr>
              <a:lstStyle/>
              <a:p>
                <a:pPr lvl="0" algn="ctr" fontAlgn="base">
                  <a:lnSpc>
                    <a:spcPct val="90000"/>
                  </a:lnSpc>
                  <a:spcAft>
                    <a:spcPct val="0"/>
                  </a:spcAft>
                  <a:buClr>
                    <a:srgbClr val="7C1463"/>
                  </a:buClr>
                  <a:defRPr/>
                </a:pPr>
                <a:r>
                  <a:rPr lang="en-US" sz="1400" b="1" dirty="0">
                    <a:solidFill>
                      <a:schemeClr val="accent6"/>
                    </a:solidFill>
                  </a:rPr>
                  <a:t>Social Milieu</a:t>
                </a:r>
              </a:p>
            </p:txBody>
          </p:sp>
          <p:sp>
            <p:nvSpPr>
              <p:cNvPr id="24" name="TextBox 87">
                <a:extLst>
                  <a:ext uri="{FF2B5EF4-FFF2-40B4-BE49-F238E27FC236}">
                    <a16:creationId xmlns:a16="http://schemas.microsoft.com/office/drawing/2014/main" id="{FE8597D0-DAA8-A51C-C585-F39D7E176FE5}"/>
                  </a:ext>
                </a:extLst>
              </p:cNvPr>
              <p:cNvSpPr txBox="1"/>
              <p:nvPr/>
            </p:nvSpPr>
            <p:spPr>
              <a:xfrm>
                <a:off x="8118971" y="3138845"/>
                <a:ext cx="1133141" cy="549844"/>
              </a:xfrm>
              <a:prstGeom prst="rect">
                <a:avLst/>
              </a:prstGeom>
              <a:noFill/>
            </p:spPr>
            <p:txBody>
              <a:bodyPr wrap="square" lIns="0" tIns="0" rIns="0" bIns="0" rtlCol="0" anchor="ctr" anchorCtr="0">
                <a:noAutofit/>
              </a:bodyPr>
              <a:lstStyle/>
              <a:p>
                <a:pPr lvl="0" algn="ctr" fontAlgn="base">
                  <a:lnSpc>
                    <a:spcPct val="90000"/>
                  </a:lnSpc>
                  <a:spcAft>
                    <a:spcPct val="0"/>
                  </a:spcAft>
                  <a:buClr>
                    <a:srgbClr val="7C1463"/>
                  </a:buClr>
                  <a:defRPr/>
                </a:pPr>
                <a:r>
                  <a:rPr lang="en-GB" sz="1400" b="1" dirty="0">
                    <a:solidFill>
                      <a:schemeClr val="accent1"/>
                    </a:solidFill>
                  </a:rPr>
                  <a:t>Metabolic</a:t>
                </a:r>
              </a:p>
            </p:txBody>
          </p:sp>
          <p:sp>
            <p:nvSpPr>
              <p:cNvPr id="25" name="TextBox 88">
                <a:extLst>
                  <a:ext uri="{FF2B5EF4-FFF2-40B4-BE49-F238E27FC236}">
                    <a16:creationId xmlns:a16="http://schemas.microsoft.com/office/drawing/2014/main" id="{78C02E17-F8DB-47C1-E227-88009558464A}"/>
                  </a:ext>
                </a:extLst>
              </p:cNvPr>
              <p:cNvSpPr txBox="1"/>
              <p:nvPr/>
            </p:nvSpPr>
            <p:spPr>
              <a:xfrm>
                <a:off x="6319755" y="3138845"/>
                <a:ext cx="1133141" cy="549844"/>
              </a:xfrm>
              <a:prstGeom prst="rect">
                <a:avLst/>
              </a:prstGeom>
              <a:noFill/>
            </p:spPr>
            <p:txBody>
              <a:bodyPr wrap="square" lIns="0" tIns="0" rIns="0" bIns="0" rtlCol="0" anchor="ctr" anchorCtr="0">
                <a:noAutofit/>
              </a:bodyPr>
              <a:lstStyle/>
              <a:p>
                <a:pPr lvl="0" algn="ctr" fontAlgn="base">
                  <a:lnSpc>
                    <a:spcPct val="90000"/>
                  </a:lnSpc>
                  <a:spcAft>
                    <a:spcPct val="0"/>
                  </a:spcAft>
                  <a:buClr>
                    <a:srgbClr val="7C1463"/>
                  </a:buClr>
                  <a:defRPr/>
                </a:pPr>
                <a:r>
                  <a:rPr lang="en-GB" sz="1400" b="1" dirty="0">
                    <a:solidFill>
                      <a:srgbClr val="0F3853"/>
                    </a:solidFill>
                  </a:rPr>
                  <a:t>Mechanical</a:t>
                </a:r>
              </a:p>
            </p:txBody>
          </p:sp>
          <p:sp>
            <p:nvSpPr>
              <p:cNvPr id="26" name="TextBox 89">
                <a:extLst>
                  <a:ext uri="{FF2B5EF4-FFF2-40B4-BE49-F238E27FC236}">
                    <a16:creationId xmlns:a16="http://schemas.microsoft.com/office/drawing/2014/main" id="{058DE6A0-163D-5539-295E-80310B6D4C85}"/>
                  </a:ext>
                </a:extLst>
              </p:cNvPr>
              <p:cNvSpPr txBox="1"/>
              <p:nvPr/>
            </p:nvSpPr>
            <p:spPr>
              <a:xfrm flipH="1">
                <a:off x="6319755" y="3885302"/>
                <a:ext cx="1133141" cy="549844"/>
              </a:xfrm>
              <a:prstGeom prst="rect">
                <a:avLst/>
              </a:prstGeom>
              <a:noFill/>
            </p:spPr>
            <p:txBody>
              <a:bodyPr wrap="square" lIns="0" tIns="0" rIns="0" bIns="0" rtlCol="0" anchor="ctr" anchorCtr="0">
                <a:noAutofit/>
              </a:bodyPr>
              <a:lstStyle/>
              <a:p>
                <a:pPr lvl="0" algn="ctr" fontAlgn="base">
                  <a:lnSpc>
                    <a:spcPct val="90000"/>
                  </a:lnSpc>
                  <a:spcAft>
                    <a:spcPct val="0"/>
                  </a:spcAft>
                  <a:buClr>
                    <a:srgbClr val="7C1463"/>
                  </a:buClr>
                  <a:defRPr/>
                </a:pPr>
                <a:r>
                  <a:rPr lang="en-GB" sz="1400" b="1" dirty="0">
                    <a:solidFill>
                      <a:schemeClr val="accent3"/>
                    </a:solidFill>
                  </a:rPr>
                  <a:t>Mental</a:t>
                </a:r>
              </a:p>
            </p:txBody>
          </p:sp>
          <p:pic>
            <p:nvPicPr>
              <p:cNvPr id="27" name="Picture 2" descr="A head with a brain in the middle&#10;&#10;Description automatically generated">
                <a:extLst>
                  <a:ext uri="{FF2B5EF4-FFF2-40B4-BE49-F238E27FC236}">
                    <a16:creationId xmlns:a16="http://schemas.microsoft.com/office/drawing/2014/main" id="{A3465D99-ED57-7152-C2A7-91741C8056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6407" y="4355092"/>
                <a:ext cx="999836" cy="999836"/>
              </a:xfrm>
              <a:prstGeom prst="rect">
                <a:avLst/>
              </a:prstGeom>
            </p:spPr>
          </p:pic>
          <p:pic>
            <p:nvPicPr>
              <p:cNvPr id="28" name="Picture 4" descr="A white gears in a blue circle&#10;&#10;Description automatically generated">
                <a:extLst>
                  <a:ext uri="{FF2B5EF4-FFF2-40B4-BE49-F238E27FC236}">
                    <a16:creationId xmlns:a16="http://schemas.microsoft.com/office/drawing/2014/main" id="{165CFBB3-FB5E-BE6F-280D-10838F9491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6407" y="2219063"/>
                <a:ext cx="999836" cy="999836"/>
              </a:xfrm>
              <a:prstGeom prst="rect">
                <a:avLst/>
              </a:prstGeom>
            </p:spPr>
          </p:pic>
          <p:pic>
            <p:nvPicPr>
              <p:cNvPr id="29" name="Picture 6" descr="A group of people in a circle&#10;&#10;Description automatically generated">
                <a:extLst>
                  <a:ext uri="{FF2B5EF4-FFF2-40B4-BE49-F238E27FC236}">
                    <a16:creationId xmlns:a16="http://schemas.microsoft.com/office/drawing/2014/main" id="{1427DD80-1A1C-A511-CAA5-6A7DC2F726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5623" y="4355092"/>
                <a:ext cx="999836" cy="999836"/>
              </a:xfrm>
              <a:prstGeom prst="rect">
                <a:avLst/>
              </a:prstGeom>
            </p:spPr>
          </p:pic>
        </p:grpSp>
        <p:pic>
          <p:nvPicPr>
            <p:cNvPr id="30" name="Picture 20" descr="A blue circle with white and black circle with white and blue circle with white and blue circle with white and blue circle with white and blue circle with white and blue circle with white and blue circle with&#10;&#10;Description automatically generated">
              <a:extLst>
                <a:ext uri="{FF2B5EF4-FFF2-40B4-BE49-F238E27FC236}">
                  <a16:creationId xmlns:a16="http://schemas.microsoft.com/office/drawing/2014/main" id="{CF28BB13-F0BA-F921-65AB-16D5CFFC68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8169" y="2474439"/>
              <a:ext cx="1000800" cy="1000800"/>
            </a:xfrm>
            <a:prstGeom prst="rect">
              <a:avLst/>
            </a:prstGeom>
          </p:spPr>
        </p:pic>
      </p:grpSp>
      <p:sp>
        <p:nvSpPr>
          <p:cNvPr id="32" name="Google Shape;791;p62">
            <a:extLst>
              <a:ext uri="{FF2B5EF4-FFF2-40B4-BE49-F238E27FC236}">
                <a16:creationId xmlns:a16="http://schemas.microsoft.com/office/drawing/2014/main" id="{6DBAB4F9-3309-0CCF-21B0-27B38ADA56A6}"/>
              </a:ext>
            </a:extLst>
          </p:cNvPr>
          <p:cNvSpPr txBox="1">
            <a:spLocks/>
          </p:cNvSpPr>
          <p:nvPr/>
        </p:nvSpPr>
        <p:spPr>
          <a:xfrm>
            <a:off x="799843" y="4082067"/>
            <a:ext cx="3182515" cy="1786256"/>
          </a:xfrm>
          <a:prstGeom prst="rect">
            <a:avLst/>
          </a:prstGeom>
          <a:noFill/>
          <a:ln>
            <a:noFill/>
          </a:ln>
        </p:spPr>
        <p:txBody>
          <a:bodyPr spcFirstLastPara="1" vert="horz" wrap="square" lIns="121900" tIns="60933" rIns="121900" bIns="60933" rtlCol="0" anchor="b" anchorCtr="0">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buSzPts val="1800"/>
            </a:pPr>
            <a:r>
              <a:rPr lang="it-IT" sz="2000" dirty="0">
                <a:latin typeface="+mj-lt"/>
              </a:rPr>
              <a:t>Umore, depressione, DCA, ansia, personalità, capacità cognitive, deficit di attenzione, qualità del sonno, traumi, dipendenze</a:t>
            </a:r>
          </a:p>
        </p:txBody>
      </p:sp>
      <p:sp>
        <p:nvSpPr>
          <p:cNvPr id="33" name="Google Shape;791;p62">
            <a:extLst>
              <a:ext uri="{FF2B5EF4-FFF2-40B4-BE49-F238E27FC236}">
                <a16:creationId xmlns:a16="http://schemas.microsoft.com/office/drawing/2014/main" id="{77766ED0-2DE5-B21F-B17E-1182156069F1}"/>
              </a:ext>
            </a:extLst>
          </p:cNvPr>
          <p:cNvSpPr txBox="1">
            <a:spLocks/>
          </p:cNvSpPr>
          <p:nvPr/>
        </p:nvSpPr>
        <p:spPr>
          <a:xfrm>
            <a:off x="799843" y="988725"/>
            <a:ext cx="3298938" cy="1786256"/>
          </a:xfrm>
          <a:prstGeom prst="rect">
            <a:avLst/>
          </a:prstGeom>
          <a:noFill/>
          <a:ln>
            <a:noFill/>
          </a:ln>
        </p:spPr>
        <p:txBody>
          <a:bodyPr spcFirstLastPara="1" vert="horz" wrap="square" lIns="121900" tIns="60933" rIns="121900" bIns="60933" rtlCol="0" anchor="b" anchorCtr="0">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buSzPts val="1800"/>
            </a:pPr>
            <a:r>
              <a:rPr lang="it-IT" sz="2000" dirty="0">
                <a:latin typeface="+mj-lt"/>
              </a:rPr>
              <a:t>Patologie muscolo-scheletriche, dolore cronico, OSA, MRGE, incontinenza urinaria, </a:t>
            </a:r>
            <a:r>
              <a:rPr lang="it-IT" sz="2000" dirty="0" err="1">
                <a:latin typeface="+mj-lt"/>
              </a:rPr>
              <a:t>intertrigo</a:t>
            </a:r>
            <a:r>
              <a:rPr lang="it-IT" sz="2000" dirty="0">
                <a:latin typeface="+mj-lt"/>
              </a:rPr>
              <a:t>, trombosi, fascite plantare, </a:t>
            </a:r>
            <a:r>
              <a:rPr lang="it-IT" sz="2000" dirty="0" err="1">
                <a:latin typeface="+mj-lt"/>
              </a:rPr>
              <a:t>pseudotumor</a:t>
            </a:r>
            <a:r>
              <a:rPr lang="it-IT" sz="2000" dirty="0">
                <a:latin typeface="+mj-lt"/>
              </a:rPr>
              <a:t> cerebri</a:t>
            </a:r>
          </a:p>
        </p:txBody>
      </p:sp>
      <p:sp>
        <p:nvSpPr>
          <p:cNvPr id="34" name="Google Shape;791;p62">
            <a:extLst>
              <a:ext uri="{FF2B5EF4-FFF2-40B4-BE49-F238E27FC236}">
                <a16:creationId xmlns:a16="http://schemas.microsoft.com/office/drawing/2014/main" id="{4F3F1AC5-A441-DCFD-CBBC-50DEDC84B748}"/>
              </a:ext>
            </a:extLst>
          </p:cNvPr>
          <p:cNvSpPr txBox="1">
            <a:spLocks/>
          </p:cNvSpPr>
          <p:nvPr/>
        </p:nvSpPr>
        <p:spPr>
          <a:xfrm>
            <a:off x="8133861" y="1208749"/>
            <a:ext cx="2872719" cy="1786256"/>
          </a:xfrm>
          <a:prstGeom prst="rect">
            <a:avLst/>
          </a:prstGeom>
          <a:noFill/>
          <a:ln>
            <a:noFill/>
          </a:ln>
        </p:spPr>
        <p:txBody>
          <a:bodyPr spcFirstLastPara="1" vert="horz" wrap="square" lIns="121900" tIns="60933" rIns="121900" bIns="60933" rtlCol="0" anchor="b" anchorCtr="0">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r">
              <a:buSzPts val="1800"/>
            </a:pPr>
            <a:r>
              <a:rPr lang="it-IT" sz="2000" dirty="0">
                <a:latin typeface="+mj-lt"/>
              </a:rPr>
              <a:t>DM2, iperinsulinemia, dislipidemia, ipertensione arteriosa, gotta, colelitiasi, MASLD, PCOS, ipotiroidismo, tumori associati all’obesità</a:t>
            </a:r>
          </a:p>
        </p:txBody>
      </p:sp>
      <p:pic>
        <p:nvPicPr>
          <p:cNvPr id="36" name="Immagine 35">
            <a:extLst>
              <a:ext uri="{FF2B5EF4-FFF2-40B4-BE49-F238E27FC236}">
                <a16:creationId xmlns:a16="http://schemas.microsoft.com/office/drawing/2014/main" id="{5230864E-AB31-E5C4-8656-5F56C64C9061}"/>
              </a:ext>
            </a:extLst>
          </p:cNvPr>
          <p:cNvPicPr>
            <a:picLocks noChangeAspect="1"/>
          </p:cNvPicPr>
          <p:nvPr/>
        </p:nvPicPr>
        <p:blipFill>
          <a:blip r:embed="rId6"/>
          <a:stretch>
            <a:fillRect/>
          </a:stretch>
        </p:blipFill>
        <p:spPr>
          <a:xfrm>
            <a:off x="7789121" y="3712005"/>
            <a:ext cx="915490" cy="900231"/>
          </a:xfrm>
          <a:prstGeom prst="rect">
            <a:avLst/>
          </a:prstGeom>
        </p:spPr>
      </p:pic>
      <p:sp>
        <p:nvSpPr>
          <p:cNvPr id="37" name="Google Shape;791;p62">
            <a:extLst>
              <a:ext uri="{FF2B5EF4-FFF2-40B4-BE49-F238E27FC236}">
                <a16:creationId xmlns:a16="http://schemas.microsoft.com/office/drawing/2014/main" id="{3418C471-CE60-5F68-9BCE-8A8E2B39223C}"/>
              </a:ext>
            </a:extLst>
          </p:cNvPr>
          <p:cNvSpPr txBox="1">
            <a:spLocks/>
          </p:cNvSpPr>
          <p:nvPr/>
        </p:nvSpPr>
        <p:spPr>
          <a:xfrm>
            <a:off x="8133861" y="4235273"/>
            <a:ext cx="3773660" cy="1786256"/>
          </a:xfrm>
          <a:prstGeom prst="rect">
            <a:avLst/>
          </a:prstGeom>
          <a:noFill/>
          <a:ln>
            <a:noFill/>
          </a:ln>
        </p:spPr>
        <p:txBody>
          <a:bodyPr spcFirstLastPara="1" vert="horz" wrap="square" lIns="121900" tIns="60933" rIns="121900" bIns="60933" rtlCol="0" anchor="b" anchorCtr="0">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r">
              <a:buSzPts val="1800"/>
            </a:pPr>
            <a:r>
              <a:rPr lang="it-IT" sz="2000" dirty="0">
                <a:latin typeface="+mj-lt"/>
              </a:rPr>
              <a:t>Assicurazione sanitaria, impatto dell’obesità sui guadagni, educazione, impiego, possibilità di permettersi una dieta sana, accesso a programmi e farmaci per il calo ponderale</a:t>
            </a:r>
          </a:p>
        </p:txBody>
      </p:sp>
      <p:sp>
        <p:nvSpPr>
          <p:cNvPr id="38" name="Text Placeholder 3">
            <a:extLst>
              <a:ext uri="{FF2B5EF4-FFF2-40B4-BE49-F238E27FC236}">
                <a16:creationId xmlns:a16="http://schemas.microsoft.com/office/drawing/2014/main" id="{C78BD7D7-3744-6CC2-DA15-4C861D8BC145}"/>
              </a:ext>
            </a:extLst>
          </p:cNvPr>
          <p:cNvSpPr txBox="1">
            <a:spLocks/>
          </p:cNvSpPr>
          <p:nvPr/>
        </p:nvSpPr>
        <p:spPr>
          <a:xfrm>
            <a:off x="178056" y="6247478"/>
            <a:ext cx="11835888" cy="646331"/>
          </a:xfrm>
          <a:prstGeom prst="rect">
            <a:avLst/>
          </a:prstGeom>
          <a:noFill/>
        </p:spPr>
        <p:txBody>
          <a:bodyPr wrap="square">
            <a:spAutoFit/>
          </a:bodyPr>
          <a:lstStyle>
            <a:defPPr rtl="0">
              <a:defRPr lang="it-it"/>
            </a:defPPr>
            <a:lvl1pPr>
              <a:defRPr i="1"/>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Sharma AM. </a:t>
            </a:r>
            <a:r>
              <a:rPr lang="en-US" dirty="0" err="1"/>
              <a:t>Obes</a:t>
            </a:r>
            <a:r>
              <a:rPr lang="en-US" dirty="0"/>
              <a:t> Rev. 2010;11:808-809; </a:t>
            </a:r>
            <a:r>
              <a:rPr lang="it-IT" dirty="0"/>
              <a:t>Wharton S, et al. CMAJ. 2020;192:E875-E891; </a:t>
            </a:r>
            <a:r>
              <a:rPr lang="en-US" dirty="0"/>
              <a:t>Perdomo CM, et al. Rev </a:t>
            </a:r>
            <a:r>
              <a:rPr lang="en-US" dirty="0" err="1"/>
              <a:t>Endocr</a:t>
            </a:r>
            <a:r>
              <a:rPr lang="en-US" dirty="0"/>
              <a:t> </a:t>
            </a:r>
            <a:r>
              <a:rPr lang="en-US" dirty="0" err="1"/>
              <a:t>Metab</a:t>
            </a:r>
            <a:r>
              <a:rPr lang="en-US" dirty="0"/>
              <a:t> </a:t>
            </a:r>
            <a:r>
              <a:rPr lang="en-US" dirty="0" err="1"/>
              <a:t>Disord</a:t>
            </a:r>
            <a:r>
              <a:rPr lang="en-US" dirty="0"/>
              <a:t> . 2023;24:795-807 </a:t>
            </a:r>
          </a:p>
        </p:txBody>
      </p:sp>
    </p:spTree>
    <p:extLst>
      <p:ext uri="{BB962C8B-B14F-4D97-AF65-F5344CB8AC3E}">
        <p14:creationId xmlns:p14="http://schemas.microsoft.com/office/powerpoint/2010/main" val="2774532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Grazie</a:t>
            </a:r>
          </a:p>
        </p:txBody>
      </p:sp>
    </p:spTree>
    <p:extLst>
      <p:ext uri="{BB962C8B-B14F-4D97-AF65-F5344CB8AC3E}">
        <p14:creationId xmlns:p14="http://schemas.microsoft.com/office/powerpoint/2010/main" val="1745545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FBEA1E12-4EEA-93AE-0D9F-82E94C4B284D}"/>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785351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28;p33">
            <a:extLst>
              <a:ext uri="{FF2B5EF4-FFF2-40B4-BE49-F238E27FC236}">
                <a16:creationId xmlns:a16="http://schemas.microsoft.com/office/drawing/2014/main" id="{9F350D3F-C308-7C48-C5D6-1B0B6271462E}"/>
              </a:ext>
            </a:extLst>
          </p:cNvPr>
          <p:cNvSpPr txBox="1">
            <a:spLocks/>
          </p:cNvSpPr>
          <p:nvPr/>
        </p:nvSpPr>
        <p:spPr>
          <a:xfrm>
            <a:off x="502392" y="177956"/>
            <a:ext cx="11187211" cy="994172"/>
          </a:xfrm>
          <a:prstGeom prst="rect">
            <a:avLst/>
          </a:prstGeom>
        </p:spPr>
        <p:txBody>
          <a:bodyPr vert="horz" lIns="91440" tIns="45720" rIns="91440" bIns="45720" rtlCol="0">
            <a:normAutofit fontScale="92500" lnSpcReduction="20000"/>
          </a:bodyPr>
          <a:lstStyle>
            <a:lvl1pPr indent="0">
              <a:lnSpc>
                <a:spcPct val="100000"/>
              </a:lnSpc>
              <a:spcBef>
                <a:spcPts val="1200"/>
              </a:spcBef>
              <a:spcAft>
                <a:spcPts val="200"/>
              </a:spcAft>
              <a:buClr>
                <a:schemeClr val="accent1"/>
              </a:buClr>
              <a:buSzPct val="100000"/>
              <a:buFont typeface="Wingdings" panose="05000000000000000000" pitchFamily="2" charset="2"/>
              <a:buNone/>
              <a:defRPr sz="1900" b="1" cap="all" spc="200" baseline="0">
                <a:solidFill>
                  <a:srgbClr val="B86FAD"/>
                </a:solidFill>
              </a:defRPr>
            </a:lvl1pPr>
            <a:lvl2pPr indent="0" algn="ctr">
              <a:lnSpc>
                <a:spcPct val="100000"/>
              </a:lnSpc>
              <a:spcBef>
                <a:spcPts val="200"/>
              </a:spcBef>
              <a:spcAft>
                <a:spcPts val="400"/>
              </a:spcAft>
              <a:buClr>
                <a:schemeClr val="accent1"/>
              </a:buClr>
              <a:buFont typeface="Wingdings" panose="05000000000000000000" pitchFamily="2" charset="2"/>
              <a:buNone/>
              <a:defRPr sz="2400">
                <a:solidFill>
                  <a:schemeClr val="tx1">
                    <a:lumMod val="75000"/>
                    <a:lumOff val="25000"/>
                  </a:schemeClr>
                </a:solidFill>
              </a:defRPr>
            </a:lvl2pPr>
            <a:lvl3pPr indent="0" algn="ctr">
              <a:lnSpc>
                <a:spcPct val="100000"/>
              </a:lnSpc>
              <a:spcBef>
                <a:spcPts val="200"/>
              </a:spcBef>
              <a:spcAft>
                <a:spcPts val="400"/>
              </a:spcAft>
              <a:buClr>
                <a:schemeClr val="accent1"/>
              </a:buClr>
              <a:buFont typeface="Wingdings" panose="05000000000000000000" pitchFamily="2" charset="2"/>
              <a:buNone/>
              <a:defRPr sz="2400">
                <a:solidFill>
                  <a:schemeClr val="tx1">
                    <a:lumMod val="75000"/>
                    <a:lumOff val="25000"/>
                  </a:schemeClr>
                </a:solidFill>
              </a:defRPr>
            </a:lvl3pPr>
            <a:lvl4pPr indent="0" algn="ctr">
              <a:lnSpc>
                <a:spcPct val="100000"/>
              </a:lnSpc>
              <a:spcBef>
                <a:spcPts val="200"/>
              </a:spcBef>
              <a:spcAft>
                <a:spcPts val="400"/>
              </a:spcAft>
              <a:buClr>
                <a:schemeClr val="accent1"/>
              </a:buClr>
              <a:buFont typeface="Wingdings" panose="05000000000000000000" pitchFamily="2" charset="2"/>
              <a:buNone/>
              <a:defRPr sz="2000">
                <a:solidFill>
                  <a:schemeClr val="tx1">
                    <a:lumMod val="75000"/>
                    <a:lumOff val="25000"/>
                  </a:schemeClr>
                </a:solidFill>
              </a:defRPr>
            </a:lvl4pPr>
            <a:lvl5pPr indent="0" algn="ctr">
              <a:lnSpc>
                <a:spcPct val="100000"/>
              </a:lnSpc>
              <a:spcBef>
                <a:spcPts val="200"/>
              </a:spcBef>
              <a:spcAft>
                <a:spcPts val="400"/>
              </a:spcAft>
              <a:buClr>
                <a:schemeClr val="accent1"/>
              </a:buClr>
              <a:buFont typeface="Wingdings" panose="05000000000000000000" pitchFamily="2" charset="2"/>
              <a:buNone/>
              <a:defRPr sz="2000">
                <a:solidFill>
                  <a:schemeClr val="tx1">
                    <a:lumMod val="75000"/>
                    <a:lumOff val="25000"/>
                  </a:schemeClr>
                </a:solidFill>
              </a:defRPr>
            </a:lvl5pPr>
            <a:lvl6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6pPr>
            <a:lvl7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7pPr>
            <a:lvl8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8pPr>
            <a:lvl9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9pPr>
          </a:lstStyle>
          <a:p>
            <a:pPr algn="ctr"/>
            <a:r>
              <a:rPr lang="it-IT" sz="3600" dirty="0"/>
              <a:t>TRATTARE PER PREVENIRE E TRATTARE LE COMPLICANZE </a:t>
            </a:r>
            <a:r>
              <a:rPr lang="it-IT" sz="3600" dirty="0" err="1"/>
              <a:t>DELL’OBESITà</a:t>
            </a:r>
            <a:r>
              <a:rPr lang="it-IT" sz="3600" dirty="0"/>
              <a:t> </a:t>
            </a:r>
          </a:p>
        </p:txBody>
      </p:sp>
      <p:sp>
        <p:nvSpPr>
          <p:cNvPr id="4" name="Text Placeholder 4">
            <a:extLst>
              <a:ext uri="{FF2B5EF4-FFF2-40B4-BE49-F238E27FC236}">
                <a16:creationId xmlns:a16="http://schemas.microsoft.com/office/drawing/2014/main" id="{025E9208-72B0-D0CD-41B9-39CD3AA9AFC3}"/>
              </a:ext>
            </a:extLst>
          </p:cNvPr>
          <p:cNvSpPr txBox="1">
            <a:spLocks/>
          </p:cNvSpPr>
          <p:nvPr/>
        </p:nvSpPr>
        <p:spPr>
          <a:xfrm>
            <a:off x="1" y="6488709"/>
            <a:ext cx="12191999" cy="369291"/>
          </a:xfrm>
          <a:prstGeom prst="rect">
            <a:avLst/>
          </a:prstGeom>
          <a:noFill/>
          <a:ln>
            <a:noFill/>
          </a:ln>
        </p:spPr>
        <p:txBody>
          <a:bodyPr spcFirstLastPara="1" wrap="square" lIns="91425" tIns="45700" rIns="91425" bIns="45700" anchor="t" anchorCtr="0">
            <a:spAutoFit/>
          </a:bodyPr>
          <a:lstStyle>
            <a:defPPr rtl="0">
              <a:defRPr lang="it-it"/>
            </a:defPPr>
            <a:lvl1pPr marR="0" lvl="0" indent="0">
              <a:spcBef>
                <a:spcPts val="0"/>
              </a:spcBef>
              <a:spcAft>
                <a:spcPts val="0"/>
              </a:spcAft>
              <a:buNone/>
              <a:defRPr i="1">
                <a:solidFill>
                  <a:schemeClr val="dk1"/>
                </a:solidFill>
                <a:latin typeface="Trebuchet MS"/>
                <a:ea typeface="Trebuchet MS"/>
                <a:cs typeface="Trebuchet M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it-IT" dirty="0"/>
              <a:t>Garvey WT. J </a:t>
            </a:r>
            <a:r>
              <a:rPr lang="it-IT" dirty="0" err="1"/>
              <a:t>Clin</a:t>
            </a:r>
            <a:r>
              <a:rPr lang="it-IT" dirty="0"/>
              <a:t> </a:t>
            </a:r>
            <a:r>
              <a:rPr lang="it-IT" dirty="0" err="1"/>
              <a:t>Endocrinol</a:t>
            </a:r>
            <a:r>
              <a:rPr lang="it-IT" dirty="0"/>
              <a:t> </a:t>
            </a:r>
            <a:r>
              <a:rPr lang="it-IT" dirty="0" err="1"/>
              <a:t>Metab</a:t>
            </a:r>
            <a:r>
              <a:rPr lang="it-IT" dirty="0"/>
              <a:t>. 2022;107:e1339-e1347.</a:t>
            </a:r>
            <a:endParaRPr lang="en-GB" dirty="0"/>
          </a:p>
        </p:txBody>
      </p:sp>
      <p:sp>
        <p:nvSpPr>
          <p:cNvPr id="2" name="Text Placeholder 4">
            <a:extLst>
              <a:ext uri="{FF2B5EF4-FFF2-40B4-BE49-F238E27FC236}">
                <a16:creationId xmlns:a16="http://schemas.microsoft.com/office/drawing/2014/main" id="{CD9CE5B3-C6EA-7485-50F2-31EB211D4563}"/>
              </a:ext>
            </a:extLst>
          </p:cNvPr>
          <p:cNvSpPr txBox="1">
            <a:spLocks/>
          </p:cNvSpPr>
          <p:nvPr/>
        </p:nvSpPr>
        <p:spPr>
          <a:xfrm>
            <a:off x="203200" y="5831871"/>
            <a:ext cx="12191999" cy="416831"/>
          </a:xfrm>
          <a:prstGeom prst="rect">
            <a:avLst/>
          </a:prstGeom>
        </p:spPr>
        <p:txBody>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altLang="en-US" dirty="0"/>
              <a:t>HTN, </a:t>
            </a:r>
            <a:r>
              <a:rPr lang="en-US" altLang="en-US" dirty="0" err="1"/>
              <a:t>ipertensione</a:t>
            </a:r>
            <a:endParaRPr lang="en-US" altLang="en-US" dirty="0"/>
          </a:p>
        </p:txBody>
      </p:sp>
      <p:pic>
        <p:nvPicPr>
          <p:cNvPr id="6" name="New picture">
            <a:extLst>
              <a:ext uri="{FF2B5EF4-FFF2-40B4-BE49-F238E27FC236}">
                <a16:creationId xmlns:a16="http://schemas.microsoft.com/office/drawing/2014/main" id="{DF8EB87F-8403-4355-70F0-50036597F569}"/>
              </a:ext>
            </a:extLst>
          </p:cNvPr>
          <p:cNvPicPr/>
          <p:nvPr/>
        </p:nvPicPr>
        <p:blipFill>
          <a:blip r:embed="rId2"/>
          <a:stretch>
            <a:fillRect/>
          </a:stretch>
        </p:blipFill>
        <p:spPr>
          <a:xfrm>
            <a:off x="1606357" y="1262435"/>
            <a:ext cx="9385684" cy="4511040"/>
          </a:xfrm>
          <a:prstGeom prst="rect">
            <a:avLst/>
          </a:prstGeom>
        </p:spPr>
      </p:pic>
    </p:spTree>
    <p:extLst>
      <p:ext uri="{BB962C8B-B14F-4D97-AF65-F5344CB8AC3E}">
        <p14:creationId xmlns:p14="http://schemas.microsoft.com/office/powerpoint/2010/main" val="2016700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36;p44">
            <a:extLst>
              <a:ext uri="{FF2B5EF4-FFF2-40B4-BE49-F238E27FC236}">
                <a16:creationId xmlns:a16="http://schemas.microsoft.com/office/drawing/2014/main" id="{204B5D18-BB2E-497A-2024-B894D2800662}"/>
              </a:ext>
            </a:extLst>
          </p:cNvPr>
          <p:cNvSpPr txBox="1">
            <a:spLocks/>
          </p:cNvSpPr>
          <p:nvPr/>
        </p:nvSpPr>
        <p:spPr>
          <a:xfrm>
            <a:off x="979233" y="130324"/>
            <a:ext cx="9144000" cy="991352"/>
          </a:xfrm>
          <a:prstGeom prst="rect">
            <a:avLst/>
          </a:prstGeom>
        </p:spPr>
        <p:txBody>
          <a:bodyPr vert="horz" lIns="91440" tIns="45720" rIns="91440" bIns="45720" rtlCol="0">
            <a:noAutofit/>
          </a:bodyPr>
          <a:lstStyle>
            <a:defPPr rtl="0">
              <a:defRPr lang="it-it"/>
            </a:defPPr>
            <a:lvl1pPr indent="0" algn="ctr">
              <a:lnSpc>
                <a:spcPct val="100000"/>
              </a:lnSpc>
              <a:spcBef>
                <a:spcPts val="1200"/>
              </a:spcBef>
              <a:spcAft>
                <a:spcPts val="200"/>
              </a:spcAft>
              <a:buClr>
                <a:schemeClr val="accent1"/>
              </a:buClr>
              <a:buSzPct val="100000"/>
              <a:buFont typeface="Wingdings" panose="05000000000000000000" pitchFamily="2" charset="2"/>
              <a:buNone/>
              <a:defRPr sz="2800" b="1" cap="all" spc="200" baseline="0">
                <a:solidFill>
                  <a:srgbClr val="B86FAD"/>
                </a:solidFill>
              </a:defRPr>
            </a:lvl1pPr>
            <a:lvl2pPr indent="0" algn="ctr">
              <a:lnSpc>
                <a:spcPct val="100000"/>
              </a:lnSpc>
              <a:spcBef>
                <a:spcPts val="200"/>
              </a:spcBef>
              <a:spcAft>
                <a:spcPts val="400"/>
              </a:spcAft>
              <a:buClr>
                <a:schemeClr val="accent1"/>
              </a:buClr>
              <a:buFont typeface="Wingdings" panose="05000000000000000000" pitchFamily="2" charset="2"/>
              <a:buNone/>
              <a:defRPr sz="2400">
                <a:solidFill>
                  <a:schemeClr val="tx1">
                    <a:lumMod val="75000"/>
                    <a:lumOff val="25000"/>
                  </a:schemeClr>
                </a:solidFill>
              </a:defRPr>
            </a:lvl2pPr>
            <a:lvl3pPr indent="0" algn="ctr">
              <a:lnSpc>
                <a:spcPct val="100000"/>
              </a:lnSpc>
              <a:spcBef>
                <a:spcPts val="200"/>
              </a:spcBef>
              <a:spcAft>
                <a:spcPts val="400"/>
              </a:spcAft>
              <a:buClr>
                <a:schemeClr val="accent1"/>
              </a:buClr>
              <a:buFont typeface="Wingdings" panose="05000000000000000000" pitchFamily="2" charset="2"/>
              <a:buNone/>
              <a:defRPr sz="2400">
                <a:solidFill>
                  <a:schemeClr val="tx1">
                    <a:lumMod val="75000"/>
                    <a:lumOff val="25000"/>
                  </a:schemeClr>
                </a:solidFill>
              </a:defRPr>
            </a:lvl3pPr>
            <a:lvl4pPr indent="0" algn="ctr">
              <a:lnSpc>
                <a:spcPct val="100000"/>
              </a:lnSpc>
              <a:spcBef>
                <a:spcPts val="200"/>
              </a:spcBef>
              <a:spcAft>
                <a:spcPts val="400"/>
              </a:spcAft>
              <a:buClr>
                <a:schemeClr val="accent1"/>
              </a:buClr>
              <a:buFont typeface="Wingdings" panose="05000000000000000000" pitchFamily="2" charset="2"/>
              <a:buNone/>
              <a:defRPr sz="2000">
                <a:solidFill>
                  <a:schemeClr val="tx1">
                    <a:lumMod val="75000"/>
                    <a:lumOff val="25000"/>
                  </a:schemeClr>
                </a:solidFill>
              </a:defRPr>
            </a:lvl4pPr>
            <a:lvl5pPr indent="0" algn="ctr">
              <a:lnSpc>
                <a:spcPct val="100000"/>
              </a:lnSpc>
              <a:spcBef>
                <a:spcPts val="200"/>
              </a:spcBef>
              <a:spcAft>
                <a:spcPts val="400"/>
              </a:spcAft>
              <a:buClr>
                <a:schemeClr val="accent1"/>
              </a:buClr>
              <a:buFont typeface="Wingdings" panose="05000000000000000000" pitchFamily="2" charset="2"/>
              <a:buNone/>
              <a:defRPr sz="2000">
                <a:solidFill>
                  <a:schemeClr val="tx1">
                    <a:lumMod val="75000"/>
                    <a:lumOff val="25000"/>
                  </a:schemeClr>
                </a:solidFill>
              </a:defRPr>
            </a:lvl5pPr>
            <a:lvl6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6pPr>
            <a:lvl7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7pPr>
            <a:lvl8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8pPr>
            <a:lvl9pPr indent="0" algn="ctr">
              <a:lnSpc>
                <a:spcPct val="90000"/>
              </a:lnSpc>
              <a:spcBef>
                <a:spcPts val="200"/>
              </a:spcBef>
              <a:spcAft>
                <a:spcPts val="400"/>
              </a:spcAft>
              <a:buClr>
                <a:schemeClr val="accent1"/>
              </a:buClr>
              <a:buFont typeface="Calibri" pitchFamily="34" charset="0"/>
              <a:buNone/>
              <a:defRPr sz="2000">
                <a:solidFill>
                  <a:schemeClr val="tx1">
                    <a:lumMod val="75000"/>
                    <a:lumOff val="25000"/>
                  </a:schemeClr>
                </a:solidFill>
              </a:defRPr>
            </a:lvl9pPr>
          </a:lstStyle>
          <a:p>
            <a:r>
              <a:rPr lang="it-IT" dirty="0"/>
              <a:t>Inquadramento del paziente con obesità</a:t>
            </a:r>
          </a:p>
        </p:txBody>
      </p:sp>
      <p:sp>
        <p:nvSpPr>
          <p:cNvPr id="3" name="Google Shape;637;p44">
            <a:extLst>
              <a:ext uri="{FF2B5EF4-FFF2-40B4-BE49-F238E27FC236}">
                <a16:creationId xmlns:a16="http://schemas.microsoft.com/office/drawing/2014/main" id="{11E8D5CF-6A80-55DD-C8A8-C716828A5140}"/>
              </a:ext>
            </a:extLst>
          </p:cNvPr>
          <p:cNvSpPr txBox="1">
            <a:spLocks/>
          </p:cNvSpPr>
          <p:nvPr/>
        </p:nvSpPr>
        <p:spPr>
          <a:xfrm>
            <a:off x="32749" y="2086059"/>
            <a:ext cx="11036968" cy="4771941"/>
          </a:xfrm>
          <a:prstGeom prst="rect">
            <a:avLst/>
          </a:prstGeom>
          <a:noFill/>
          <a:ln>
            <a:noFill/>
          </a:ln>
        </p:spPr>
        <p:txBody>
          <a:bodyPr spcFirstLastPara="1" vert="horz" wrap="square" lIns="121900" tIns="60933" rIns="121900" bIns="60933" rtlCol="0" anchor="t" anchorCtr="0">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891" indent="-342891">
              <a:spcBef>
                <a:spcPts val="0"/>
              </a:spcBef>
              <a:buSzPts val="2000"/>
              <a:buFont typeface="Arial"/>
              <a:buChar char="•"/>
            </a:pPr>
            <a:r>
              <a:rPr lang="it-IT" sz="2667" dirty="0">
                <a:solidFill>
                  <a:schemeClr val="dk1"/>
                </a:solidFill>
                <a:latin typeface="+mj-lt"/>
                <a:ea typeface="Garamond"/>
                <a:cs typeface="Garamond"/>
                <a:sym typeface="Garamond"/>
              </a:rPr>
              <a:t>Anamnesi</a:t>
            </a:r>
            <a:endParaRPr lang="it-IT" dirty="0">
              <a:latin typeface="+mj-lt"/>
            </a:endParaRPr>
          </a:p>
          <a:p>
            <a:pPr marL="342891" indent="-342891">
              <a:buSzPts val="2000"/>
              <a:buFont typeface="Arial"/>
              <a:buChar char="•"/>
            </a:pPr>
            <a:r>
              <a:rPr lang="it-IT" sz="2667" dirty="0">
                <a:solidFill>
                  <a:schemeClr val="dk1"/>
                </a:solidFill>
                <a:latin typeface="+mj-lt"/>
                <a:ea typeface="Garamond"/>
                <a:cs typeface="Garamond"/>
                <a:sym typeface="Garamond"/>
              </a:rPr>
              <a:t>Esame obiettivo</a:t>
            </a:r>
            <a:endParaRPr lang="it-IT" dirty="0">
              <a:latin typeface="+mj-lt"/>
            </a:endParaRPr>
          </a:p>
          <a:p>
            <a:pPr marL="342891" indent="-342891">
              <a:buSzPts val="2000"/>
              <a:buFont typeface="Arial"/>
              <a:buChar char="•"/>
            </a:pPr>
            <a:r>
              <a:rPr lang="it-IT" sz="2667" dirty="0">
                <a:solidFill>
                  <a:schemeClr val="dk1"/>
                </a:solidFill>
                <a:latin typeface="+mj-lt"/>
                <a:ea typeface="Garamond"/>
                <a:cs typeface="Garamond"/>
                <a:sym typeface="Garamond"/>
              </a:rPr>
              <a:t>Esami di laboratorio e strumentali</a:t>
            </a:r>
            <a:endParaRPr lang="it-IT" dirty="0">
              <a:latin typeface="+mj-lt"/>
            </a:endParaRPr>
          </a:p>
          <a:p>
            <a:pPr marL="342891" indent="-342891">
              <a:buSzPts val="2000"/>
              <a:buFont typeface="Arial"/>
              <a:buChar char="•"/>
            </a:pPr>
            <a:r>
              <a:rPr lang="it-IT" sz="2667" dirty="0">
                <a:solidFill>
                  <a:schemeClr val="dk1"/>
                </a:solidFill>
                <a:latin typeface="+mj-lt"/>
                <a:ea typeface="Garamond"/>
                <a:cs typeface="Garamond"/>
                <a:sym typeface="Garamond"/>
              </a:rPr>
              <a:t>Stadiazione</a:t>
            </a:r>
            <a:endParaRPr lang="it-IT" dirty="0">
              <a:latin typeface="+mj-lt"/>
            </a:endParaRPr>
          </a:p>
        </p:txBody>
      </p:sp>
      <p:pic>
        <p:nvPicPr>
          <p:cNvPr id="4" name="Google Shape;638;p44" descr="Immagine che contiene persona, interni&#10;&#10;Descrizione generata automaticamente">
            <a:extLst>
              <a:ext uri="{FF2B5EF4-FFF2-40B4-BE49-F238E27FC236}">
                <a16:creationId xmlns:a16="http://schemas.microsoft.com/office/drawing/2014/main" id="{B13925C3-DF6E-ECE8-A6BE-5D707BFDB24A}"/>
              </a:ext>
            </a:extLst>
          </p:cNvPr>
          <p:cNvPicPr preferRelativeResize="0"/>
          <p:nvPr/>
        </p:nvPicPr>
        <p:blipFill rotWithShape="1">
          <a:blip r:embed="rId2">
            <a:alphaModFix/>
          </a:blip>
          <a:srcRect/>
          <a:stretch/>
        </p:blipFill>
        <p:spPr>
          <a:xfrm>
            <a:off x="6980212" y="886201"/>
            <a:ext cx="4089505" cy="5758439"/>
          </a:xfrm>
          <a:prstGeom prst="rect">
            <a:avLst/>
          </a:prstGeom>
          <a:noFill/>
          <a:ln>
            <a:noFill/>
          </a:ln>
        </p:spPr>
      </p:pic>
      <p:pic>
        <p:nvPicPr>
          <p:cNvPr id="5" name="Google Shape;639;p44" descr="ECPO Media">
            <a:extLst>
              <a:ext uri="{FF2B5EF4-FFF2-40B4-BE49-F238E27FC236}">
                <a16:creationId xmlns:a16="http://schemas.microsoft.com/office/drawing/2014/main" id="{931F5551-7462-A15B-E1CE-DE27C85B915C}"/>
              </a:ext>
            </a:extLst>
          </p:cNvPr>
          <p:cNvPicPr preferRelativeResize="0"/>
          <p:nvPr/>
        </p:nvPicPr>
        <p:blipFill rotWithShape="1">
          <a:blip r:embed="rId3">
            <a:alphaModFix/>
          </a:blip>
          <a:srcRect/>
          <a:stretch/>
        </p:blipFill>
        <p:spPr>
          <a:xfrm>
            <a:off x="9427688" y="6209757"/>
            <a:ext cx="1446808" cy="306723"/>
          </a:xfrm>
          <a:prstGeom prst="rect">
            <a:avLst/>
          </a:prstGeom>
          <a:noFill/>
          <a:ln>
            <a:noFill/>
          </a:ln>
        </p:spPr>
      </p:pic>
    </p:spTree>
    <p:extLst>
      <p:ext uri="{BB962C8B-B14F-4D97-AF65-F5344CB8AC3E}">
        <p14:creationId xmlns:p14="http://schemas.microsoft.com/office/powerpoint/2010/main" val="4105487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65;p48">
            <a:extLst>
              <a:ext uri="{FF2B5EF4-FFF2-40B4-BE49-F238E27FC236}">
                <a16:creationId xmlns:a16="http://schemas.microsoft.com/office/drawing/2014/main" id="{63524C14-5238-0257-DFFA-789C0C3D5310}"/>
              </a:ext>
            </a:extLst>
          </p:cNvPr>
          <p:cNvSpPr txBox="1">
            <a:spLocks/>
          </p:cNvSpPr>
          <p:nvPr/>
        </p:nvSpPr>
        <p:spPr>
          <a:xfrm>
            <a:off x="0" y="2092958"/>
            <a:ext cx="10068560" cy="2885440"/>
          </a:xfrm>
          <a:prstGeom prst="rect">
            <a:avLst/>
          </a:prstGeom>
          <a:noFill/>
          <a:ln>
            <a:noFill/>
          </a:ln>
        </p:spPr>
        <p:txBody>
          <a:bodyPr spcFirstLastPara="1" vert="horz" wrap="square" lIns="121900" tIns="60933" rIns="121900" bIns="60933" rtlCol="0" anchor="t" anchorCtr="0">
            <a:no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None/>
            </a:pPr>
            <a:endParaRPr lang="it-IT" sz="2800" dirty="0">
              <a:solidFill>
                <a:schemeClr val="dk1"/>
              </a:solidFill>
              <a:latin typeface="+mj-lt"/>
              <a:ea typeface="Garamond"/>
              <a:cs typeface="Garamond"/>
              <a:sym typeface="Garamond"/>
            </a:endParaRPr>
          </a:p>
          <a:p>
            <a:pPr marL="460239" lvl="1" indent="-342891">
              <a:spcBef>
                <a:spcPts val="0"/>
              </a:spcBef>
              <a:buFont typeface="Arial"/>
              <a:buChar char="•"/>
            </a:pPr>
            <a:r>
              <a:rPr lang="it-IT" sz="2600" dirty="0">
                <a:solidFill>
                  <a:schemeClr val="dk1"/>
                </a:solidFill>
                <a:latin typeface="+mj-lt"/>
                <a:ea typeface="Garamond"/>
                <a:cs typeface="Garamond"/>
                <a:sym typeface="Garamond"/>
              </a:rPr>
              <a:t>esordio dell’obesità (eventi scatenanti) </a:t>
            </a:r>
          </a:p>
          <a:p>
            <a:pPr marL="460239" lvl="1" indent="-342891">
              <a:spcBef>
                <a:spcPts val="0"/>
              </a:spcBef>
              <a:buFont typeface="Arial"/>
              <a:buChar char="•"/>
            </a:pPr>
            <a:r>
              <a:rPr lang="it-IT" sz="2600" dirty="0">
                <a:solidFill>
                  <a:schemeClr val="dk1"/>
                </a:solidFill>
                <a:latin typeface="+mj-lt"/>
                <a:ea typeface="Garamond"/>
                <a:cs typeface="Garamond"/>
                <a:sym typeface="Garamond"/>
              </a:rPr>
              <a:t>peso massimo </a:t>
            </a:r>
          </a:p>
          <a:p>
            <a:pPr marL="460239" lvl="1" indent="-342891">
              <a:spcBef>
                <a:spcPts val="0"/>
              </a:spcBef>
              <a:buFont typeface="Arial"/>
              <a:buChar char="•"/>
            </a:pPr>
            <a:r>
              <a:rPr lang="it-IT" sz="2600" dirty="0">
                <a:solidFill>
                  <a:schemeClr val="dk1"/>
                </a:solidFill>
                <a:latin typeface="+mj-lt"/>
                <a:ea typeface="Garamond"/>
                <a:cs typeface="Garamond"/>
                <a:sym typeface="Garamond"/>
              </a:rPr>
              <a:t>peso minimo </a:t>
            </a:r>
          </a:p>
          <a:p>
            <a:pPr marL="460239" lvl="1" indent="-342891">
              <a:spcBef>
                <a:spcPts val="0"/>
              </a:spcBef>
              <a:buFont typeface="Arial"/>
              <a:buChar char="•"/>
            </a:pPr>
            <a:r>
              <a:rPr lang="it-IT" sz="2600" dirty="0">
                <a:solidFill>
                  <a:schemeClr val="dk1"/>
                </a:solidFill>
                <a:latin typeface="+mj-lt"/>
                <a:ea typeface="Garamond"/>
                <a:cs typeface="Garamond"/>
                <a:sym typeface="Garamond"/>
              </a:rPr>
              <a:t>tentativi di calo ponderale (conoscenza principi stile di vita «sano»)</a:t>
            </a:r>
            <a:endParaRPr lang="it-IT" sz="2600" dirty="0">
              <a:latin typeface="+mj-lt"/>
            </a:endParaRPr>
          </a:p>
          <a:p>
            <a:pPr marL="152396" indent="0">
              <a:buNone/>
            </a:pPr>
            <a:endParaRPr lang="it-IT" sz="2800" dirty="0">
              <a:solidFill>
                <a:schemeClr val="dk1"/>
              </a:solidFill>
              <a:latin typeface="+mj-lt"/>
              <a:ea typeface="Garamond"/>
              <a:cs typeface="Garamond"/>
              <a:sym typeface="Garamond"/>
            </a:endParaRPr>
          </a:p>
        </p:txBody>
      </p:sp>
      <p:sp>
        <p:nvSpPr>
          <p:cNvPr id="6" name="Google Shape;701;p52">
            <a:extLst>
              <a:ext uri="{FF2B5EF4-FFF2-40B4-BE49-F238E27FC236}">
                <a16:creationId xmlns:a16="http://schemas.microsoft.com/office/drawing/2014/main" id="{710CAEDD-6822-5C78-9917-FEA89CA11F93}"/>
              </a:ext>
            </a:extLst>
          </p:cNvPr>
          <p:cNvSpPr txBox="1"/>
          <p:nvPr/>
        </p:nvSpPr>
        <p:spPr>
          <a:xfrm>
            <a:off x="239440" y="0"/>
            <a:ext cx="9144000" cy="495676"/>
          </a:xfrm>
          <a:prstGeom prst="rect">
            <a:avLst/>
          </a:prstGeom>
          <a:noFill/>
          <a:ln>
            <a:noFill/>
          </a:ln>
        </p:spPr>
        <p:txBody>
          <a:bodyPr spcFirstLastPara="1" wrap="square" lIns="121900" tIns="60933" rIns="121900" bIns="60933" anchor="t" anchorCtr="0">
            <a:noAutofit/>
          </a:bodyPr>
          <a:lstStyle/>
          <a:p>
            <a:pPr>
              <a:buClr>
                <a:schemeClr val="dk1"/>
              </a:buClr>
              <a:buSzPts val="1800"/>
            </a:pPr>
            <a:r>
              <a:rPr lang="it-IT" sz="2800" b="1" dirty="0">
                <a:solidFill>
                  <a:srgbClr val="A31738"/>
                </a:solidFill>
                <a:latin typeface="+mj-lt"/>
                <a:sym typeface="Garamond"/>
              </a:rPr>
              <a:t>Anamnesi: STORIA DEL PESO</a:t>
            </a:r>
            <a:endParaRPr sz="2800" b="1" dirty="0">
              <a:solidFill>
                <a:srgbClr val="A31738"/>
              </a:solidFill>
              <a:latin typeface="+mj-lt"/>
            </a:endParaRPr>
          </a:p>
        </p:txBody>
      </p:sp>
      <p:sp>
        <p:nvSpPr>
          <p:cNvPr id="7" name="AutoShape 2" descr="Transform the image of the regular, non-distorted electronic body weight scale into a watercolor style. The scale should retain its clear, digital display and modern design but rendered in the soft, fluid aesthetic of watercolor painting. Emphasize the blend of colors and the gentle washes characteristic of watercolor, giving the image a more artistic, less rigid appearance. The background should be simple yet harmonized with the watercolor technique, adding to the overall artistic feel of the piece.">
            <a:extLst>
              <a:ext uri="{FF2B5EF4-FFF2-40B4-BE49-F238E27FC236}">
                <a16:creationId xmlns:a16="http://schemas.microsoft.com/office/drawing/2014/main" id="{ABE30B7A-F3AF-CB56-9399-16D04886A3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8" name="Immagine 7">
            <a:extLst>
              <a:ext uri="{FF2B5EF4-FFF2-40B4-BE49-F238E27FC236}">
                <a16:creationId xmlns:a16="http://schemas.microsoft.com/office/drawing/2014/main" id="{98175B42-95F8-FCE5-3350-8A538CB655C2}"/>
              </a:ext>
            </a:extLst>
          </p:cNvPr>
          <p:cNvPicPr>
            <a:picLocks noChangeAspect="1"/>
          </p:cNvPicPr>
          <p:nvPr/>
        </p:nvPicPr>
        <p:blipFill>
          <a:blip r:embed="rId2"/>
          <a:stretch>
            <a:fillRect/>
          </a:stretch>
        </p:blipFill>
        <p:spPr>
          <a:xfrm>
            <a:off x="7818800" y="565870"/>
            <a:ext cx="3129280" cy="3129280"/>
          </a:xfrm>
          <a:prstGeom prst="rect">
            <a:avLst/>
          </a:prstGeom>
          <a:ln>
            <a:noFill/>
          </a:ln>
          <a:effectLst>
            <a:softEdge rad="112500"/>
          </a:effectLst>
        </p:spPr>
      </p:pic>
    </p:spTree>
    <p:extLst>
      <p:ext uri="{BB962C8B-B14F-4D97-AF65-F5344CB8AC3E}">
        <p14:creationId xmlns:p14="http://schemas.microsoft.com/office/powerpoint/2010/main" val="57898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65;p48">
            <a:extLst>
              <a:ext uri="{FF2B5EF4-FFF2-40B4-BE49-F238E27FC236}">
                <a16:creationId xmlns:a16="http://schemas.microsoft.com/office/drawing/2014/main" id="{63524C14-5238-0257-DFFA-789C0C3D5310}"/>
              </a:ext>
            </a:extLst>
          </p:cNvPr>
          <p:cNvSpPr txBox="1">
            <a:spLocks/>
          </p:cNvSpPr>
          <p:nvPr/>
        </p:nvSpPr>
        <p:spPr>
          <a:xfrm>
            <a:off x="1743509" y="2103234"/>
            <a:ext cx="4808306" cy="2651532"/>
          </a:xfrm>
          <a:prstGeom prst="rect">
            <a:avLst/>
          </a:prstGeom>
          <a:noFill/>
          <a:ln>
            <a:noFill/>
          </a:ln>
        </p:spPr>
        <p:txBody>
          <a:bodyPr spcFirstLastPara="1" vert="horz" wrap="square" lIns="121900" tIns="60933" rIns="121900" bIns="60933" rtlCol="0" anchor="t" anchorCtr="0">
            <a:no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60239" lvl="1" indent="-342891">
              <a:buFont typeface="Arial"/>
              <a:buChar char="•"/>
            </a:pPr>
            <a:r>
              <a:rPr lang="it-IT" sz="2600" dirty="0">
                <a:solidFill>
                  <a:schemeClr val="dk1"/>
                </a:solidFill>
                <a:latin typeface="+mj-lt"/>
                <a:ea typeface="Garamond"/>
                <a:cs typeface="Garamond"/>
                <a:sym typeface="Garamond"/>
              </a:rPr>
              <a:t>Obesità</a:t>
            </a:r>
          </a:p>
          <a:p>
            <a:pPr marL="460239" lvl="1" indent="-342891">
              <a:buFont typeface="Arial"/>
              <a:buChar char="•"/>
            </a:pPr>
            <a:r>
              <a:rPr lang="it-IT" sz="2600" dirty="0">
                <a:solidFill>
                  <a:schemeClr val="dk1"/>
                </a:solidFill>
                <a:latin typeface="+mj-lt"/>
                <a:ea typeface="Garamond"/>
                <a:cs typeface="Garamond"/>
                <a:sym typeface="Garamond"/>
              </a:rPr>
              <a:t>Malattie cardiometaboliche</a:t>
            </a:r>
          </a:p>
          <a:p>
            <a:pPr marL="460239" lvl="1" indent="-342891">
              <a:buFont typeface="Arial"/>
              <a:buChar char="•"/>
            </a:pPr>
            <a:r>
              <a:rPr lang="it-IT" sz="2600" dirty="0">
                <a:solidFill>
                  <a:schemeClr val="dk1"/>
                </a:solidFill>
                <a:latin typeface="+mj-lt"/>
                <a:ea typeface="Garamond"/>
                <a:cs typeface="Garamond"/>
                <a:sym typeface="Garamond"/>
              </a:rPr>
              <a:t>Tumori</a:t>
            </a:r>
          </a:p>
          <a:p>
            <a:pPr marL="460239" lvl="1" indent="-342891">
              <a:buFont typeface="Arial"/>
              <a:buChar char="•"/>
            </a:pPr>
            <a:r>
              <a:rPr lang="it-IT" sz="2600" dirty="0">
                <a:solidFill>
                  <a:schemeClr val="dk1"/>
                </a:solidFill>
                <a:latin typeface="+mj-lt"/>
                <a:ea typeface="Garamond"/>
                <a:cs typeface="Garamond"/>
                <a:sym typeface="Garamond"/>
              </a:rPr>
              <a:t>…</a:t>
            </a:r>
          </a:p>
          <a:p>
            <a:pPr marL="342891" indent="-190495"/>
            <a:endParaRPr lang="it-IT" sz="2800" dirty="0">
              <a:solidFill>
                <a:schemeClr val="dk1"/>
              </a:solidFill>
              <a:latin typeface="+mj-lt"/>
              <a:ea typeface="Garamond"/>
              <a:cs typeface="Garamond"/>
              <a:sym typeface="Garamond"/>
            </a:endParaRPr>
          </a:p>
        </p:txBody>
      </p:sp>
      <p:sp>
        <p:nvSpPr>
          <p:cNvPr id="6" name="Google Shape;701;p52">
            <a:extLst>
              <a:ext uri="{FF2B5EF4-FFF2-40B4-BE49-F238E27FC236}">
                <a16:creationId xmlns:a16="http://schemas.microsoft.com/office/drawing/2014/main" id="{710CAEDD-6822-5C78-9917-FEA89CA11F93}"/>
              </a:ext>
            </a:extLst>
          </p:cNvPr>
          <p:cNvSpPr txBox="1"/>
          <p:nvPr/>
        </p:nvSpPr>
        <p:spPr>
          <a:xfrm>
            <a:off x="239440" y="0"/>
            <a:ext cx="9144000" cy="495676"/>
          </a:xfrm>
          <a:prstGeom prst="rect">
            <a:avLst/>
          </a:prstGeom>
          <a:noFill/>
          <a:ln>
            <a:noFill/>
          </a:ln>
        </p:spPr>
        <p:txBody>
          <a:bodyPr spcFirstLastPara="1" wrap="square" lIns="121900" tIns="60933" rIns="121900" bIns="60933" anchor="t" anchorCtr="0">
            <a:noAutofit/>
          </a:bodyPr>
          <a:lstStyle/>
          <a:p>
            <a:pPr>
              <a:buClr>
                <a:schemeClr val="dk1"/>
              </a:buClr>
              <a:buSzPts val="1800"/>
            </a:pPr>
            <a:r>
              <a:rPr lang="it-IT" sz="2800" b="1" dirty="0">
                <a:solidFill>
                  <a:srgbClr val="A31738"/>
                </a:solidFill>
                <a:latin typeface="+mj-lt"/>
                <a:ea typeface="Garamond"/>
                <a:cs typeface="Garamond"/>
                <a:sym typeface="Garamond"/>
              </a:rPr>
              <a:t>Anamnesi FAMILIARE</a:t>
            </a:r>
            <a:endParaRPr sz="2800" dirty="0">
              <a:solidFill>
                <a:srgbClr val="A31738"/>
              </a:solidFill>
              <a:latin typeface="+mj-lt"/>
            </a:endParaRPr>
          </a:p>
        </p:txBody>
      </p:sp>
      <p:pic>
        <p:nvPicPr>
          <p:cNvPr id="3" name="Immagine 2">
            <a:extLst>
              <a:ext uri="{FF2B5EF4-FFF2-40B4-BE49-F238E27FC236}">
                <a16:creationId xmlns:a16="http://schemas.microsoft.com/office/drawing/2014/main" id="{0849FEA3-2E8F-C850-4BAC-60A47299B4D7}"/>
              </a:ext>
            </a:extLst>
          </p:cNvPr>
          <p:cNvPicPr>
            <a:picLocks noChangeAspect="1"/>
          </p:cNvPicPr>
          <p:nvPr/>
        </p:nvPicPr>
        <p:blipFill>
          <a:blip r:embed="rId2"/>
          <a:stretch>
            <a:fillRect/>
          </a:stretch>
        </p:blipFill>
        <p:spPr>
          <a:xfrm>
            <a:off x="7909560" y="1287780"/>
            <a:ext cx="4282440" cy="4282440"/>
          </a:xfrm>
          <a:prstGeom prst="rect">
            <a:avLst/>
          </a:prstGeom>
          <a:ln>
            <a:noFill/>
          </a:ln>
          <a:effectLst>
            <a:softEdge rad="112500"/>
          </a:effectLst>
        </p:spPr>
      </p:pic>
    </p:spTree>
    <p:extLst>
      <p:ext uri="{BB962C8B-B14F-4D97-AF65-F5344CB8AC3E}">
        <p14:creationId xmlns:p14="http://schemas.microsoft.com/office/powerpoint/2010/main" val="1251868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65;p48">
            <a:extLst>
              <a:ext uri="{FF2B5EF4-FFF2-40B4-BE49-F238E27FC236}">
                <a16:creationId xmlns:a16="http://schemas.microsoft.com/office/drawing/2014/main" id="{63524C14-5238-0257-DFFA-789C0C3D5310}"/>
              </a:ext>
            </a:extLst>
          </p:cNvPr>
          <p:cNvSpPr txBox="1">
            <a:spLocks/>
          </p:cNvSpPr>
          <p:nvPr/>
        </p:nvSpPr>
        <p:spPr>
          <a:xfrm>
            <a:off x="6229013" y="812800"/>
            <a:ext cx="4521200" cy="5831840"/>
          </a:xfrm>
          <a:prstGeom prst="rect">
            <a:avLst/>
          </a:prstGeom>
          <a:noFill/>
          <a:ln>
            <a:noFill/>
          </a:ln>
        </p:spPr>
        <p:txBody>
          <a:bodyPr spcFirstLastPara="1" vert="horz" wrap="square" lIns="121900" tIns="60933" rIns="121900" bIns="60933" rtlCol="0" anchor="t" anchorCtr="0">
            <a:no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60239" lvl="1" indent="-342891">
              <a:buFont typeface="Arial"/>
              <a:buChar char="•"/>
            </a:pPr>
            <a:r>
              <a:rPr lang="it-IT" sz="2600" dirty="0">
                <a:solidFill>
                  <a:schemeClr val="dk1"/>
                </a:solidFill>
                <a:latin typeface="+mj-lt"/>
                <a:ea typeface="Garamond"/>
                <a:cs typeface="Garamond"/>
                <a:sym typeface="Garamond"/>
              </a:rPr>
              <a:t>fumo </a:t>
            </a:r>
          </a:p>
          <a:p>
            <a:pPr marL="460239" lvl="1" indent="-342891">
              <a:buFont typeface="Arial"/>
              <a:buChar char="•"/>
            </a:pPr>
            <a:r>
              <a:rPr lang="it-IT" sz="2600" dirty="0">
                <a:solidFill>
                  <a:schemeClr val="dk1"/>
                </a:solidFill>
                <a:latin typeface="+mj-lt"/>
                <a:ea typeface="Garamond"/>
                <a:cs typeface="Garamond"/>
                <a:sym typeface="Garamond"/>
              </a:rPr>
              <a:t>alcol (AUDIT-C)</a:t>
            </a:r>
          </a:p>
          <a:p>
            <a:pPr marL="460239" lvl="1" indent="-342891">
              <a:buFont typeface="Arial"/>
              <a:buChar char="•"/>
            </a:pPr>
            <a:endParaRPr lang="it-IT" sz="2600" dirty="0">
              <a:solidFill>
                <a:schemeClr val="dk1"/>
              </a:solidFill>
              <a:latin typeface="+mj-lt"/>
              <a:ea typeface="Garamond"/>
              <a:cs typeface="Garamond"/>
              <a:sym typeface="Garamond"/>
            </a:endParaRPr>
          </a:p>
          <a:p>
            <a:pPr marL="460239" lvl="1" indent="-342891">
              <a:buFont typeface="Arial"/>
              <a:buChar char="•"/>
            </a:pPr>
            <a:endParaRPr lang="it-IT" sz="2600" dirty="0">
              <a:solidFill>
                <a:schemeClr val="dk1"/>
              </a:solidFill>
              <a:latin typeface="+mj-lt"/>
              <a:ea typeface="Garamond"/>
              <a:cs typeface="Garamond"/>
              <a:sym typeface="Garamond"/>
            </a:endParaRPr>
          </a:p>
          <a:p>
            <a:pPr marL="460239" lvl="1" indent="-342891">
              <a:buFont typeface="Arial"/>
              <a:buChar char="•"/>
            </a:pPr>
            <a:endParaRPr lang="it-IT" sz="2600" dirty="0">
              <a:solidFill>
                <a:schemeClr val="dk1"/>
              </a:solidFill>
              <a:latin typeface="+mj-lt"/>
              <a:ea typeface="Garamond"/>
              <a:cs typeface="Garamond"/>
              <a:sym typeface="Garamond"/>
            </a:endParaRPr>
          </a:p>
          <a:p>
            <a:pPr marL="460239" lvl="1" indent="-342891">
              <a:buFont typeface="Arial"/>
              <a:buChar char="•"/>
            </a:pPr>
            <a:endParaRPr lang="it-IT" sz="2600" dirty="0">
              <a:solidFill>
                <a:schemeClr val="dk1"/>
              </a:solidFill>
              <a:latin typeface="+mj-lt"/>
              <a:ea typeface="Garamond"/>
              <a:cs typeface="Garamond"/>
              <a:sym typeface="Garamond"/>
            </a:endParaRPr>
          </a:p>
          <a:p>
            <a:pPr marL="460239" lvl="1" indent="-342891">
              <a:buFont typeface="Arial"/>
              <a:buChar char="•"/>
            </a:pPr>
            <a:endParaRPr lang="it-IT" sz="2600" dirty="0">
              <a:solidFill>
                <a:schemeClr val="dk1"/>
              </a:solidFill>
              <a:latin typeface="+mj-lt"/>
              <a:ea typeface="Garamond"/>
              <a:cs typeface="Garamond"/>
              <a:sym typeface="Garamond"/>
            </a:endParaRPr>
          </a:p>
          <a:p>
            <a:pPr marL="460239" lvl="1" indent="-342891">
              <a:buFont typeface="Arial"/>
              <a:buChar char="•"/>
            </a:pPr>
            <a:endParaRPr lang="it-IT" sz="2600" dirty="0">
              <a:solidFill>
                <a:schemeClr val="dk1"/>
              </a:solidFill>
              <a:latin typeface="+mj-lt"/>
              <a:ea typeface="Garamond"/>
              <a:cs typeface="Garamond"/>
              <a:sym typeface="Garamond"/>
            </a:endParaRPr>
          </a:p>
          <a:p>
            <a:pPr marL="460239" lvl="1" indent="-342891">
              <a:buFont typeface="Arial"/>
              <a:buChar char="•"/>
            </a:pPr>
            <a:r>
              <a:rPr lang="it-IT" sz="2600" dirty="0">
                <a:solidFill>
                  <a:schemeClr val="dk1"/>
                </a:solidFill>
                <a:latin typeface="+mj-lt"/>
                <a:ea typeface="Garamond"/>
                <a:cs typeface="Garamond"/>
                <a:sym typeface="Garamond"/>
              </a:rPr>
              <a:t>alimentare</a:t>
            </a:r>
          </a:p>
          <a:p>
            <a:pPr marL="460239" lvl="1" indent="-342891">
              <a:buFont typeface="Arial"/>
              <a:buChar char="•"/>
            </a:pPr>
            <a:r>
              <a:rPr lang="it-IT" sz="2600" dirty="0">
                <a:solidFill>
                  <a:schemeClr val="dk1"/>
                </a:solidFill>
                <a:latin typeface="+mj-lt"/>
                <a:ea typeface="Garamond"/>
                <a:cs typeface="Garamond"/>
                <a:sym typeface="Garamond"/>
              </a:rPr>
              <a:t>attività fisica</a:t>
            </a:r>
          </a:p>
          <a:p>
            <a:pPr marL="460239" lvl="1" indent="-342891">
              <a:buFont typeface="Arial"/>
              <a:buChar char="•"/>
            </a:pPr>
            <a:r>
              <a:rPr lang="it-IT" sz="2600" dirty="0">
                <a:solidFill>
                  <a:schemeClr val="dk1"/>
                </a:solidFill>
                <a:latin typeface="+mj-lt"/>
                <a:ea typeface="Garamond"/>
                <a:cs typeface="Garamond"/>
                <a:sym typeface="Garamond"/>
              </a:rPr>
              <a:t>alvo, diuresi, digestione…</a:t>
            </a:r>
          </a:p>
          <a:p>
            <a:pPr marL="460239" lvl="1" indent="-342891">
              <a:buFont typeface="Arial"/>
              <a:buChar char="•"/>
            </a:pPr>
            <a:r>
              <a:rPr lang="it-IT" sz="2600" dirty="0">
                <a:solidFill>
                  <a:schemeClr val="dk1"/>
                </a:solidFill>
                <a:latin typeface="+mj-lt"/>
                <a:ea typeface="Garamond"/>
                <a:cs typeface="Garamond"/>
                <a:sym typeface="Garamond"/>
              </a:rPr>
              <a:t>sonno</a:t>
            </a:r>
          </a:p>
          <a:p>
            <a:pPr marL="460239" lvl="1" indent="-342891">
              <a:buFont typeface="Arial"/>
              <a:buChar char="•"/>
            </a:pPr>
            <a:endParaRPr lang="it-IT" sz="2600" dirty="0">
              <a:solidFill>
                <a:schemeClr val="dk1"/>
              </a:solidFill>
              <a:latin typeface="+mj-lt"/>
              <a:ea typeface="Garamond"/>
              <a:cs typeface="Garamond"/>
              <a:sym typeface="Garamond"/>
            </a:endParaRPr>
          </a:p>
          <a:p>
            <a:pPr marL="342891" indent="-190495"/>
            <a:endParaRPr lang="it-IT" sz="2800" dirty="0">
              <a:solidFill>
                <a:schemeClr val="dk1"/>
              </a:solidFill>
              <a:latin typeface="+mj-lt"/>
              <a:ea typeface="Garamond"/>
              <a:cs typeface="Garamond"/>
              <a:sym typeface="Garamond"/>
            </a:endParaRPr>
          </a:p>
        </p:txBody>
      </p:sp>
      <p:sp>
        <p:nvSpPr>
          <p:cNvPr id="6" name="Google Shape;701;p52">
            <a:extLst>
              <a:ext uri="{FF2B5EF4-FFF2-40B4-BE49-F238E27FC236}">
                <a16:creationId xmlns:a16="http://schemas.microsoft.com/office/drawing/2014/main" id="{710CAEDD-6822-5C78-9917-FEA89CA11F93}"/>
              </a:ext>
            </a:extLst>
          </p:cNvPr>
          <p:cNvSpPr txBox="1"/>
          <p:nvPr/>
        </p:nvSpPr>
        <p:spPr>
          <a:xfrm>
            <a:off x="239440" y="0"/>
            <a:ext cx="9144000" cy="495676"/>
          </a:xfrm>
          <a:prstGeom prst="rect">
            <a:avLst/>
          </a:prstGeom>
          <a:noFill/>
          <a:ln>
            <a:noFill/>
          </a:ln>
        </p:spPr>
        <p:txBody>
          <a:bodyPr spcFirstLastPara="1" wrap="square" lIns="121900" tIns="60933" rIns="121900" bIns="60933" anchor="t" anchorCtr="0">
            <a:noAutofit/>
          </a:bodyPr>
          <a:lstStyle/>
          <a:p>
            <a:pPr>
              <a:buClr>
                <a:schemeClr val="dk1"/>
              </a:buClr>
              <a:buSzPts val="1800"/>
            </a:pPr>
            <a:r>
              <a:rPr lang="it-IT" sz="2800" b="1" dirty="0">
                <a:solidFill>
                  <a:srgbClr val="A31738"/>
                </a:solidFill>
                <a:latin typeface="+mj-lt"/>
                <a:ea typeface="Garamond"/>
                <a:cs typeface="Garamond"/>
                <a:sym typeface="Garamond"/>
              </a:rPr>
              <a:t>Anamnesi FISIOLOGICA</a:t>
            </a:r>
            <a:endParaRPr sz="2800" dirty="0">
              <a:solidFill>
                <a:srgbClr val="A31738"/>
              </a:solidFill>
              <a:latin typeface="+mj-lt"/>
            </a:endParaRPr>
          </a:p>
        </p:txBody>
      </p:sp>
      <p:sp>
        <p:nvSpPr>
          <p:cNvPr id="3" name="AutoShape 2" descr="Create a watercolor image depicting an array of contrasting lifestyle choices with softer colors. Include gentle depictions of healthy food such as fruits and vegetables, alongside negative influences like cigarette smoke curling upwards and bottles of alcohol, all rendered in softer, more subdued tones. Incorporate symbols of exercise and health, such as weights or a treadmill, to represent the positive aspects of a healthy lifestyle. The composition should balance these elements in a dynamic, visually appealing manner, capturing the essence of these lifestyle choices through the soft, fluid aesthetic of watercolor painting. The use of softer washes of color and the interplay of light and shadow should emphasize the contrast between health-promoting activities and harmful habits, all set against a harmonious background that enhances the overall artistic feel of the piece.">
            <a:extLst>
              <a:ext uri="{FF2B5EF4-FFF2-40B4-BE49-F238E27FC236}">
                <a16:creationId xmlns:a16="http://schemas.microsoft.com/office/drawing/2014/main" id="{EBA53C1B-DB28-F629-887D-B6087E4AC968}"/>
              </a:ext>
            </a:extLst>
          </p:cNvPr>
          <p:cNvSpPr>
            <a:spLocks noChangeAspect="1" noChangeArrowheads="1"/>
          </p:cNvSpPr>
          <p:nvPr/>
        </p:nvSpPr>
        <p:spPr bwMode="auto">
          <a:xfrm>
            <a:off x="705197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a:extLst>
              <a:ext uri="{FF2B5EF4-FFF2-40B4-BE49-F238E27FC236}">
                <a16:creationId xmlns:a16="http://schemas.microsoft.com/office/drawing/2014/main" id="{C1889B40-1BC5-F595-F57D-FF72F17DFAE5}"/>
              </a:ext>
            </a:extLst>
          </p:cNvPr>
          <p:cNvPicPr>
            <a:picLocks noChangeAspect="1"/>
          </p:cNvPicPr>
          <p:nvPr/>
        </p:nvPicPr>
        <p:blipFill>
          <a:blip r:embed="rId2"/>
          <a:stretch>
            <a:fillRect/>
          </a:stretch>
        </p:blipFill>
        <p:spPr>
          <a:xfrm>
            <a:off x="132497" y="1341120"/>
            <a:ext cx="4775199" cy="4775199"/>
          </a:xfrm>
          <a:prstGeom prst="rect">
            <a:avLst/>
          </a:prstGeom>
        </p:spPr>
      </p:pic>
      <p:grpSp>
        <p:nvGrpSpPr>
          <p:cNvPr id="11" name="Gruppo 10">
            <a:extLst>
              <a:ext uri="{FF2B5EF4-FFF2-40B4-BE49-F238E27FC236}">
                <a16:creationId xmlns:a16="http://schemas.microsoft.com/office/drawing/2014/main" id="{41C08D5D-F829-DF7B-C7F3-2F1FD66D11F0}"/>
              </a:ext>
            </a:extLst>
          </p:cNvPr>
          <p:cNvGrpSpPr/>
          <p:nvPr/>
        </p:nvGrpSpPr>
        <p:grpSpPr>
          <a:xfrm>
            <a:off x="6504619" y="2082801"/>
            <a:ext cx="3757914" cy="2344774"/>
            <a:chOff x="4776486" y="1597306"/>
            <a:chExt cx="5265066" cy="3663387"/>
          </a:xfrm>
        </p:grpSpPr>
        <p:pic>
          <p:nvPicPr>
            <p:cNvPr id="8" name="Immagine 7">
              <a:extLst>
                <a:ext uri="{FF2B5EF4-FFF2-40B4-BE49-F238E27FC236}">
                  <a16:creationId xmlns:a16="http://schemas.microsoft.com/office/drawing/2014/main" id="{A34537C9-B1C0-0478-F424-5B2D3FBDAA3A}"/>
                </a:ext>
              </a:extLst>
            </p:cNvPr>
            <p:cNvPicPr>
              <a:picLocks noChangeAspect="1"/>
            </p:cNvPicPr>
            <p:nvPr/>
          </p:nvPicPr>
          <p:blipFill>
            <a:blip r:embed="rId3"/>
            <a:stretch>
              <a:fillRect/>
            </a:stretch>
          </p:blipFill>
          <p:spPr>
            <a:xfrm>
              <a:off x="4776486" y="1597306"/>
              <a:ext cx="2639028" cy="3663387"/>
            </a:xfrm>
            <a:prstGeom prst="rect">
              <a:avLst/>
            </a:prstGeom>
          </p:spPr>
        </p:pic>
        <p:pic>
          <p:nvPicPr>
            <p:cNvPr id="10" name="Immagine 9">
              <a:extLst>
                <a:ext uri="{FF2B5EF4-FFF2-40B4-BE49-F238E27FC236}">
                  <a16:creationId xmlns:a16="http://schemas.microsoft.com/office/drawing/2014/main" id="{2F93E36B-4041-AC75-6CDE-799E5118D711}"/>
                </a:ext>
              </a:extLst>
            </p:cNvPr>
            <p:cNvPicPr>
              <a:picLocks noChangeAspect="1"/>
            </p:cNvPicPr>
            <p:nvPr/>
          </p:nvPicPr>
          <p:blipFill>
            <a:blip r:embed="rId4"/>
            <a:stretch>
              <a:fillRect/>
            </a:stretch>
          </p:blipFill>
          <p:spPr>
            <a:xfrm>
              <a:off x="7425674" y="1597306"/>
              <a:ext cx="2615878" cy="3657600"/>
            </a:xfrm>
            <a:prstGeom prst="rect">
              <a:avLst/>
            </a:prstGeom>
          </p:spPr>
        </p:pic>
      </p:grpSp>
    </p:spTree>
    <p:extLst>
      <p:ext uri="{BB962C8B-B14F-4D97-AF65-F5344CB8AC3E}">
        <p14:creationId xmlns:p14="http://schemas.microsoft.com/office/powerpoint/2010/main" val="3225518596"/>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0A2CB4-6869-426F-8BC4-A32C90CBE2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3378</TotalTime>
  <Words>1158</Words>
  <Application>Microsoft Office PowerPoint</Application>
  <PresentationFormat>Widescreen</PresentationFormat>
  <Paragraphs>188</Paragraphs>
  <Slides>34</Slides>
  <Notes>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34</vt:i4>
      </vt:variant>
    </vt:vector>
  </HeadingPairs>
  <TitlesOfParts>
    <vt:vector size="40" baseType="lpstr">
      <vt:lpstr>ADLaM Display</vt:lpstr>
      <vt:lpstr>Arial</vt:lpstr>
      <vt:lpstr>Calibri</vt:lpstr>
      <vt:lpstr>Garamond</vt:lpstr>
      <vt:lpstr>Wingdings</vt:lpstr>
      <vt:lpstr>RetrospectVTI</vt:lpstr>
      <vt:lpstr>STAGING DELL’OBESITÀ E DELLE SUE COMPLICANZE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Caterina</cp:lastModifiedBy>
  <cp:revision>10</cp:revision>
  <dcterms:created xsi:type="dcterms:W3CDTF">2022-02-27T17:36:31Z</dcterms:created>
  <dcterms:modified xsi:type="dcterms:W3CDTF">2024-05-13T08:08:42Z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